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2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commentAuthors.xml" ContentType="application/vnd.openxmlformats-officedocument.presentationml.commentAuthors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s/slide26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6"/>
  </p:notesMasterIdLst>
  <p:sldIdLst>
    <p:sldId id="256" r:id="rId2"/>
    <p:sldId id="668" r:id="rId3"/>
    <p:sldId id="669" r:id="rId4"/>
    <p:sldId id="257" r:id="rId5"/>
    <p:sldId id="262" r:id="rId6"/>
    <p:sldId id="1034" r:id="rId7"/>
    <p:sldId id="1035" r:id="rId8"/>
    <p:sldId id="1036" r:id="rId9"/>
    <p:sldId id="1037" r:id="rId10"/>
    <p:sldId id="1038" r:id="rId11"/>
    <p:sldId id="1039" r:id="rId12"/>
    <p:sldId id="1040" r:id="rId13"/>
    <p:sldId id="1041" r:id="rId14"/>
    <p:sldId id="1042" r:id="rId15"/>
    <p:sldId id="1043" r:id="rId16"/>
    <p:sldId id="1044" r:id="rId17"/>
    <p:sldId id="1045" r:id="rId18"/>
    <p:sldId id="1046" r:id="rId19"/>
    <p:sldId id="1047" r:id="rId20"/>
    <p:sldId id="1048" r:id="rId21"/>
    <p:sldId id="1049" r:id="rId22"/>
    <p:sldId id="1050" r:id="rId23"/>
    <p:sldId id="1051" r:id="rId24"/>
    <p:sldId id="1052" r:id="rId25"/>
    <p:sldId id="1053" r:id="rId26"/>
    <p:sldId id="1054" r:id="rId27"/>
    <p:sldId id="1055" r:id="rId28"/>
    <p:sldId id="1056" r:id="rId29"/>
    <p:sldId id="1057" r:id="rId30"/>
    <p:sldId id="1058" r:id="rId31"/>
    <p:sldId id="1059" r:id="rId32"/>
    <p:sldId id="1060" r:id="rId33"/>
    <p:sldId id="1061" r:id="rId34"/>
    <p:sldId id="1062" r:id="rId35"/>
    <p:sldId id="1063" r:id="rId36"/>
    <p:sldId id="1064" r:id="rId37"/>
    <p:sldId id="1065" r:id="rId38"/>
    <p:sldId id="1066" r:id="rId39"/>
    <p:sldId id="1067" r:id="rId40"/>
    <p:sldId id="1068" r:id="rId41"/>
    <p:sldId id="1069" r:id="rId42"/>
    <p:sldId id="1070" r:id="rId43"/>
    <p:sldId id="1071" r:id="rId44"/>
    <p:sldId id="1072" r:id="rId45"/>
    <p:sldId id="1073" r:id="rId46"/>
    <p:sldId id="1074" r:id="rId47"/>
    <p:sldId id="1075" r:id="rId48"/>
    <p:sldId id="1076" r:id="rId49"/>
    <p:sldId id="1077" r:id="rId50"/>
    <p:sldId id="1078" r:id="rId51"/>
    <p:sldId id="1079" r:id="rId52"/>
    <p:sldId id="1080" r:id="rId53"/>
    <p:sldId id="1081" r:id="rId54"/>
    <p:sldId id="1082" r:id="rId55"/>
    <p:sldId id="1083" r:id="rId56"/>
    <p:sldId id="1084" r:id="rId57"/>
    <p:sldId id="1085" r:id="rId58"/>
    <p:sldId id="1086" r:id="rId59"/>
    <p:sldId id="1087" r:id="rId60"/>
    <p:sldId id="1088" r:id="rId61"/>
    <p:sldId id="1089" r:id="rId62"/>
    <p:sldId id="1090" r:id="rId63"/>
    <p:sldId id="1091" r:id="rId64"/>
    <p:sldId id="1092" r:id="rId65"/>
    <p:sldId id="1093" r:id="rId66"/>
    <p:sldId id="1094" r:id="rId67"/>
    <p:sldId id="1095" r:id="rId68"/>
    <p:sldId id="1096" r:id="rId69"/>
    <p:sldId id="1097" r:id="rId70"/>
    <p:sldId id="1098" r:id="rId71"/>
    <p:sldId id="1099" r:id="rId72"/>
    <p:sldId id="1100" r:id="rId73"/>
    <p:sldId id="1101" r:id="rId74"/>
    <p:sldId id="1102" r:id="rId75"/>
    <p:sldId id="1103" r:id="rId76"/>
    <p:sldId id="1104" r:id="rId77"/>
    <p:sldId id="1105" r:id="rId78"/>
    <p:sldId id="1106" r:id="rId79"/>
    <p:sldId id="1107" r:id="rId80"/>
    <p:sldId id="1108" r:id="rId81"/>
    <p:sldId id="1109" r:id="rId82"/>
    <p:sldId id="1110" r:id="rId83"/>
    <p:sldId id="1111" r:id="rId84"/>
    <p:sldId id="1112" r:id="rId85"/>
    <p:sldId id="1113" r:id="rId86"/>
    <p:sldId id="1114" r:id="rId87"/>
    <p:sldId id="1115" r:id="rId88"/>
    <p:sldId id="670" r:id="rId89"/>
    <p:sldId id="1116" r:id="rId90"/>
    <p:sldId id="1117" r:id="rId91"/>
    <p:sldId id="1118" r:id="rId92"/>
    <p:sldId id="674" r:id="rId93"/>
    <p:sldId id="268" r:id="rId94"/>
    <p:sldId id="272" r:id="rId95"/>
    <p:sldId id="540" r:id="rId96"/>
    <p:sldId id="542" r:id="rId97"/>
    <p:sldId id="543" r:id="rId98"/>
    <p:sldId id="544" r:id="rId99"/>
    <p:sldId id="545" r:id="rId100"/>
    <p:sldId id="634" r:id="rId101"/>
    <p:sldId id="633" r:id="rId102"/>
    <p:sldId id="546" r:id="rId103"/>
    <p:sldId id="277" r:id="rId104"/>
    <p:sldId id="278" r:id="rId105"/>
    <p:sldId id="279" r:id="rId106"/>
    <p:sldId id="547" r:id="rId107"/>
    <p:sldId id="281" r:id="rId108"/>
    <p:sldId id="548" r:id="rId109"/>
    <p:sldId id="549" r:id="rId110"/>
    <p:sldId id="685" r:id="rId111"/>
    <p:sldId id="551" r:id="rId112"/>
    <p:sldId id="550" r:id="rId113"/>
    <p:sldId id="816" r:id="rId114"/>
    <p:sldId id="830" r:id="rId115"/>
    <p:sldId id="817" r:id="rId116"/>
    <p:sldId id="818" r:id="rId117"/>
    <p:sldId id="819" r:id="rId118"/>
    <p:sldId id="820" r:id="rId119"/>
    <p:sldId id="821" r:id="rId120"/>
    <p:sldId id="823" r:id="rId121"/>
    <p:sldId id="822" r:id="rId122"/>
    <p:sldId id="824" r:id="rId123"/>
    <p:sldId id="825" r:id="rId124"/>
    <p:sldId id="1013" r:id="rId125"/>
    <p:sldId id="827" r:id="rId126"/>
    <p:sldId id="1010" r:id="rId127"/>
    <p:sldId id="1011" r:id="rId128"/>
    <p:sldId id="1012" r:id="rId129"/>
    <p:sldId id="1014" r:id="rId130"/>
    <p:sldId id="1015" r:id="rId131"/>
    <p:sldId id="826" r:id="rId132"/>
    <p:sldId id="829" r:id="rId133"/>
    <p:sldId id="831" r:id="rId134"/>
    <p:sldId id="832" r:id="rId135"/>
    <p:sldId id="836" r:id="rId136"/>
    <p:sldId id="837" r:id="rId137"/>
    <p:sldId id="833" r:id="rId138"/>
    <p:sldId id="834" r:id="rId139"/>
    <p:sldId id="835" r:id="rId140"/>
    <p:sldId id="839" r:id="rId141"/>
    <p:sldId id="838" r:id="rId142"/>
    <p:sldId id="840" r:id="rId143"/>
    <p:sldId id="841" r:id="rId144"/>
    <p:sldId id="842" r:id="rId145"/>
    <p:sldId id="843" r:id="rId146"/>
    <p:sldId id="844" r:id="rId147"/>
    <p:sldId id="845" r:id="rId148"/>
    <p:sldId id="846" r:id="rId149"/>
    <p:sldId id="847" r:id="rId150"/>
    <p:sldId id="848" r:id="rId151"/>
    <p:sldId id="849" r:id="rId152"/>
    <p:sldId id="850" r:id="rId153"/>
    <p:sldId id="851" r:id="rId154"/>
    <p:sldId id="852" r:id="rId155"/>
    <p:sldId id="853" r:id="rId156"/>
    <p:sldId id="854" r:id="rId157"/>
    <p:sldId id="855" r:id="rId158"/>
    <p:sldId id="1009" r:id="rId159"/>
    <p:sldId id="1016" r:id="rId160"/>
    <p:sldId id="1017" r:id="rId161"/>
    <p:sldId id="951" r:id="rId162"/>
    <p:sldId id="952" r:id="rId163"/>
    <p:sldId id="953" r:id="rId164"/>
    <p:sldId id="954" r:id="rId165"/>
    <p:sldId id="955" r:id="rId166"/>
    <p:sldId id="956" r:id="rId167"/>
    <p:sldId id="957" r:id="rId168"/>
    <p:sldId id="958" r:id="rId169"/>
    <p:sldId id="959" r:id="rId170"/>
    <p:sldId id="960" r:id="rId171"/>
    <p:sldId id="961" r:id="rId172"/>
    <p:sldId id="687" r:id="rId173"/>
    <p:sldId id="856" r:id="rId174"/>
    <p:sldId id="921" r:id="rId175"/>
    <p:sldId id="920" r:id="rId176"/>
    <p:sldId id="922" r:id="rId177"/>
    <p:sldId id="973" r:id="rId178"/>
    <p:sldId id="974" r:id="rId179"/>
    <p:sldId id="975" r:id="rId180"/>
    <p:sldId id="976" r:id="rId181"/>
    <p:sldId id="977" r:id="rId182"/>
    <p:sldId id="978" r:id="rId183"/>
    <p:sldId id="979" r:id="rId184"/>
    <p:sldId id="980" r:id="rId185"/>
    <p:sldId id="981" r:id="rId186"/>
    <p:sldId id="982" r:id="rId187"/>
    <p:sldId id="983" r:id="rId188"/>
    <p:sldId id="984" r:id="rId189"/>
    <p:sldId id="985" r:id="rId190"/>
    <p:sldId id="986" r:id="rId191"/>
    <p:sldId id="987" r:id="rId192"/>
    <p:sldId id="988" r:id="rId193"/>
    <p:sldId id="989" r:id="rId194"/>
    <p:sldId id="990" r:id="rId195"/>
    <p:sldId id="991" r:id="rId196"/>
    <p:sldId id="992" r:id="rId197"/>
    <p:sldId id="993" r:id="rId198"/>
    <p:sldId id="923" r:id="rId199"/>
    <p:sldId id="924" r:id="rId200"/>
    <p:sldId id="925" r:id="rId201"/>
    <p:sldId id="926" r:id="rId202"/>
    <p:sldId id="927" r:id="rId203"/>
    <p:sldId id="928" r:id="rId204"/>
    <p:sldId id="929" r:id="rId205"/>
    <p:sldId id="930" r:id="rId206"/>
    <p:sldId id="1032" r:id="rId207"/>
    <p:sldId id="1033" r:id="rId208"/>
    <p:sldId id="947" r:id="rId209"/>
    <p:sldId id="950" r:id="rId210"/>
    <p:sldId id="949" r:id="rId211"/>
    <p:sldId id="948" r:id="rId212"/>
    <p:sldId id="1018" r:id="rId213"/>
    <p:sldId id="1019" r:id="rId214"/>
    <p:sldId id="1119" r:id="rId215"/>
    <p:sldId id="1120" r:id="rId216"/>
    <p:sldId id="1121" r:id="rId217"/>
    <p:sldId id="1122" r:id="rId218"/>
    <p:sldId id="1123" r:id="rId219"/>
    <p:sldId id="1021" r:id="rId220"/>
    <p:sldId id="1022" r:id="rId221"/>
    <p:sldId id="1023" r:id="rId222"/>
    <p:sldId id="994" r:id="rId223"/>
    <p:sldId id="995" r:id="rId224"/>
    <p:sldId id="996" r:id="rId225"/>
    <p:sldId id="998" r:id="rId226"/>
    <p:sldId id="999" r:id="rId227"/>
    <p:sldId id="1000" r:id="rId228"/>
    <p:sldId id="1001" r:id="rId229"/>
    <p:sldId id="1002" r:id="rId230"/>
    <p:sldId id="1003" r:id="rId231"/>
    <p:sldId id="865" r:id="rId232"/>
    <p:sldId id="866" r:id="rId233"/>
    <p:sldId id="910" r:id="rId234"/>
    <p:sldId id="916" r:id="rId235"/>
    <p:sldId id="868" r:id="rId236"/>
    <p:sldId id="915" r:id="rId237"/>
    <p:sldId id="913" r:id="rId238"/>
    <p:sldId id="914" r:id="rId239"/>
    <p:sldId id="867" r:id="rId240"/>
    <p:sldId id="918" r:id="rId241"/>
    <p:sldId id="919" r:id="rId242"/>
    <p:sldId id="917" r:id="rId243"/>
    <p:sldId id="965" r:id="rId244"/>
    <p:sldId id="1004" r:id="rId245"/>
    <p:sldId id="1005" r:id="rId246"/>
    <p:sldId id="1006" r:id="rId247"/>
    <p:sldId id="963" r:id="rId248"/>
    <p:sldId id="966" r:id="rId249"/>
    <p:sldId id="936" r:id="rId250"/>
    <p:sldId id="946" r:id="rId251"/>
    <p:sldId id="935" r:id="rId252"/>
    <p:sldId id="942" r:id="rId253"/>
    <p:sldId id="937" r:id="rId254"/>
    <p:sldId id="938" r:id="rId255"/>
    <p:sldId id="939" r:id="rId256"/>
    <p:sldId id="940" r:id="rId257"/>
    <p:sldId id="1007" r:id="rId258"/>
    <p:sldId id="941" r:id="rId259"/>
    <p:sldId id="870" r:id="rId260"/>
    <p:sldId id="1008" r:id="rId261"/>
    <p:sldId id="970" r:id="rId262"/>
    <p:sldId id="1026" r:id="rId263"/>
    <p:sldId id="871" r:id="rId264"/>
    <p:sldId id="1027" r:id="rId265"/>
    <p:sldId id="1028" r:id="rId266"/>
    <p:sldId id="872" r:id="rId267"/>
    <p:sldId id="1024" r:id="rId268"/>
    <p:sldId id="1025" r:id="rId269"/>
    <p:sldId id="873" r:id="rId270"/>
    <p:sldId id="971" r:id="rId271"/>
    <p:sldId id="1029" r:id="rId272"/>
    <p:sldId id="972" r:id="rId273"/>
    <p:sldId id="1030" r:id="rId274"/>
    <p:sldId id="1031" r:id="rId27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risyu" initials="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>
      <p:cViewPr>
        <p:scale>
          <a:sx n="75" d="100"/>
          <a:sy n="75" d="100"/>
        </p:scale>
        <p:origin x="-1651" y="-2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088"/>
    </p:cViewPr>
  </p:sorterViewPr>
  <p:notesViewPr>
    <p:cSldViewPr>
      <p:cViewPr varScale="1">
        <p:scale>
          <a:sx n="52" d="100"/>
          <a:sy n="52" d="100"/>
        </p:scale>
        <p:origin x="-2784" y="-84"/>
      </p:cViewPr>
      <p:guideLst>
        <p:guide orient="horz" pos="2880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theme" Target="theme/theme1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commentAuthors" Target="comment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D90C1-6BD0-46EC-BFCE-1AE1CC431070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80D87-08BA-406B-BD75-3EAB04536C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80D87-08BA-406B-BD75-3EAB04536C0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80D87-08BA-406B-BD75-3EAB04536C0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9980B-3E76-4ECC-A3E7-B079123770AF}" type="datetimeFigureOut">
              <a:rPr lang="ko-KR" altLang="en-US" smtClean="0"/>
              <a:pPr/>
              <a:t>2014-10-11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CDF40-ADDA-49A1-BC6A-86E4378900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69.png"/><Relationship Id="rId7" Type="http://schemas.openxmlformats.org/officeDocument/2006/relationships/image" Target="../media/image10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2.png"/><Relationship Id="rId4" Type="http://schemas.openxmlformats.org/officeDocument/2006/relationships/image" Target="../media/image13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79.png"/><Relationship Id="rId4" Type="http://schemas.openxmlformats.org/officeDocument/2006/relationships/image" Target="../media/image180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68.png"/><Relationship Id="rId7" Type="http://schemas.openxmlformats.org/officeDocument/2006/relationships/image" Target="../media/image18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82.png"/><Relationship Id="rId4" Type="http://schemas.openxmlformats.org/officeDocument/2006/relationships/image" Target="../media/image172.png"/><Relationship Id="rId9" Type="http://schemas.openxmlformats.org/officeDocument/2006/relationships/image" Target="../media/image18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65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202.png"/><Relationship Id="rId4" Type="http://schemas.openxmlformats.org/officeDocument/2006/relationships/image" Target="../media/image17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3.jpeg"/><Relationship Id="rId7" Type="http://schemas.openxmlformats.org/officeDocument/2006/relationships/image" Target="../media/image206.pn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178.png"/><Relationship Id="rId4" Type="http://schemas.openxmlformats.org/officeDocument/2006/relationships/image" Target="../media/image204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01.jpeg"/><Relationship Id="rId7" Type="http://schemas.openxmlformats.org/officeDocument/2006/relationships/image" Target="../media/image208.pn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178.png"/><Relationship Id="rId4" Type="http://schemas.openxmlformats.org/officeDocument/2006/relationships/image" Target="../media/image20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220.jpeg"/><Relationship Id="rId7" Type="http://schemas.openxmlformats.org/officeDocument/2006/relationships/image" Target="../media/image222.pn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70.png"/><Relationship Id="rId4" Type="http://schemas.openxmlformats.org/officeDocument/2006/relationships/image" Target="../media/image221.jpeg"/><Relationship Id="rId9" Type="http://schemas.openxmlformats.org/officeDocument/2006/relationships/image" Target="../media/image18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jpe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1.png"/><Relationship Id="rId4" Type="http://schemas.openxmlformats.org/officeDocument/2006/relationships/image" Target="../media/image253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dirty="0" err="1" smtClean="0"/>
              <a:t>Pention</a:t>
            </a:r>
            <a:r>
              <a:rPr lang="en-US" altLang="ko-KR" sz="5400" b="1" dirty="0" smtClean="0"/>
              <a:t> Of Legend</a:t>
            </a:r>
            <a:endParaRPr lang="ko-KR" altLang="en-US" sz="5400" b="1" dirty="0"/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>
              <a:buNone/>
            </a:pPr>
            <a:endParaRPr lang="en-US" altLang="ko-KR" sz="3600" b="1" dirty="0" smtClean="0"/>
          </a:p>
          <a:p>
            <a:pPr algn="r">
              <a:buNone/>
            </a:pPr>
            <a:r>
              <a:rPr lang="ko-KR" altLang="en-US" sz="3600" b="1" dirty="0" smtClean="0"/>
              <a:t>팀명 </a:t>
            </a:r>
            <a:r>
              <a:rPr lang="en-US" altLang="ko-KR" sz="3600" b="1" dirty="0" smtClean="0"/>
              <a:t>:</a:t>
            </a:r>
            <a:r>
              <a:rPr lang="ko-KR" altLang="en-US" sz="3600" b="1" dirty="0" smtClean="0"/>
              <a:t>덮쳐보니 </a:t>
            </a:r>
            <a:r>
              <a:rPr lang="en-US" altLang="ko-KR" sz="3600" b="1" dirty="0" smtClean="0"/>
              <a:t>JAVA</a:t>
            </a:r>
          </a:p>
          <a:p>
            <a:pPr algn="r">
              <a:buNone/>
            </a:pPr>
            <a:endParaRPr lang="en-US" altLang="ko-KR" sz="3600" b="1" dirty="0" smtClean="0"/>
          </a:p>
          <a:p>
            <a:pPr algn="r">
              <a:buNone/>
            </a:pPr>
            <a:r>
              <a:rPr lang="ko-KR" altLang="en-US" sz="3600" b="1" dirty="0" smtClean="0"/>
              <a:t>팀장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최태산</a:t>
            </a:r>
            <a:endParaRPr lang="en-US" altLang="ko-KR" sz="3600" b="1" dirty="0" smtClean="0"/>
          </a:p>
          <a:p>
            <a:pPr algn="r">
              <a:buNone/>
            </a:pPr>
            <a:r>
              <a:rPr lang="ko-KR" altLang="en-US" sz="3600" b="1" dirty="0" smtClean="0"/>
              <a:t>팀원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김현회</a:t>
            </a:r>
            <a:endParaRPr lang="en-US" altLang="ko-KR" sz="3600" b="1" dirty="0" smtClean="0"/>
          </a:p>
          <a:p>
            <a:pPr algn="r">
              <a:buNone/>
            </a:pPr>
            <a:r>
              <a:rPr lang="ko-KR" altLang="en-US" sz="3600" b="1" dirty="0" smtClean="0"/>
              <a:t>김혜영</a:t>
            </a:r>
            <a:endParaRPr lang="en-US" altLang="ko-KR" sz="3600" b="1" dirty="0" smtClean="0"/>
          </a:p>
          <a:p>
            <a:pPr algn="r">
              <a:buNone/>
            </a:pPr>
            <a:r>
              <a:rPr lang="ko-KR" altLang="en-US" sz="3600" b="1" dirty="0" smtClean="0"/>
              <a:t>이승수</a:t>
            </a:r>
            <a:endParaRPr lang="ko-KR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정보입력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9"/>
          <a:ext cx="8964490" cy="575999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1625591"/>
                <a:gridCol w="1625591"/>
                <a:gridCol w="3251181"/>
              </a:tblGrid>
              <a:tr h="531576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3</a:t>
                      </a:r>
                      <a:r>
                        <a:rPr lang="en-US" altLang="ko-KR" sz="2400" b="1" baseline="0" dirty="0" smtClean="0"/>
                        <a:t> – 2 - 1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9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입력한 정보를 </a:t>
                      </a:r>
                      <a:r>
                        <a:rPr lang="en-US" altLang="ko-KR" sz="1500" b="1" dirty="0" smtClean="0"/>
                        <a:t>DB</a:t>
                      </a:r>
                      <a:r>
                        <a:rPr lang="ko-KR" altLang="en-US" sz="1500" b="1" dirty="0" smtClean="0"/>
                        <a:t>에 저장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9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회원가입 약관 동의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9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회원가입 페이지</a:t>
                      </a:r>
                      <a:r>
                        <a:rPr lang="ko-KR" altLang="en-US" sz="1500" b="1" baseline="0" dirty="0" smtClean="0"/>
                        <a:t>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952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545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 </a:t>
                      </a:r>
                      <a:r>
                        <a:rPr lang="ko-KR" altLang="en-US" sz="1500" b="1" dirty="0" smtClean="0"/>
                        <a:t>체크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DB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등록된 정보와</a:t>
                      </a:r>
                      <a:endParaRPr lang="en-US" altLang="ko-KR" sz="1500" b="1" baseline="0" dirty="0" smtClean="0"/>
                    </a:p>
                    <a:p>
                      <a:pPr algn="ctr" latinLnBrk="1"/>
                      <a:r>
                        <a:rPr lang="ko-KR" altLang="en-US" sz="1500" b="1" baseline="0" dirty="0" smtClean="0"/>
                        <a:t>중복 체크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5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인증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메일로 인증 번호 발송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35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인증번호 확인</a:t>
                      </a:r>
                      <a:r>
                        <a:rPr lang="ko-KR" altLang="en-US" sz="1500" b="1" baseline="0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발송된 인증 번호와 비교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5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취소 버튼 클릭 시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메인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5952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5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중복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항목에 대한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경고 메시지 창 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5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2-1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메일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35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2-2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형식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3595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3-1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인증번호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입력란 하단에</a:t>
                      </a:r>
                      <a:r>
                        <a:rPr lang="ko-KR" altLang="en-US" sz="1500" b="1" baseline="0" dirty="0" smtClean="0"/>
                        <a:t> </a:t>
                      </a:r>
                      <a:endParaRPr lang="en-US" altLang="ko-KR" sz="1500" b="1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baseline="0" dirty="0" smtClean="0"/>
                        <a:t>경고메세지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595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3-2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일반 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로그인</a:t>
            </a:r>
            <a:endParaRPr lang="ko-KR" altLang="en-US" sz="1400" b="1" dirty="0"/>
          </a:p>
        </p:txBody>
      </p:sp>
      <p:cxnSp>
        <p:nvCxnSpPr>
          <p:cNvPr id="9" name="꺾인 연결선 8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  <a:endCxn id="7" idx="1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일반 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로그인</a:t>
            </a:r>
            <a:endParaRPr lang="ko-KR" altLang="en-US" sz="1400" b="1" dirty="0"/>
          </a:p>
        </p:txBody>
      </p:sp>
      <p:cxnSp>
        <p:nvCxnSpPr>
          <p:cNvPr id="9" name="꺾인 연결선 8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  <a:endCxn id="7" idx="1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3563888" y="350038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메일 인증</a:t>
            </a:r>
            <a:endParaRPr lang="ko-KR" altLang="en-US" sz="14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5580112" y="350021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확인</a:t>
            </a:r>
            <a:endParaRPr lang="ko-KR" altLang="en-US" sz="1400" b="1" dirty="0"/>
          </a:p>
        </p:txBody>
      </p:sp>
      <p:cxnSp>
        <p:nvCxnSpPr>
          <p:cNvPr id="53" name="꺾인 연결선 52"/>
          <p:cNvCxnSpPr>
            <a:stCxn id="6" idx="3"/>
            <a:endCxn id="27" idx="1"/>
          </p:cNvCxnSpPr>
          <p:nvPr/>
        </p:nvCxnSpPr>
        <p:spPr>
          <a:xfrm flipV="1">
            <a:off x="2771800" y="3788414"/>
            <a:ext cx="792088" cy="62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27" idx="3"/>
            <a:endCxn id="42" idx="1"/>
          </p:cNvCxnSpPr>
          <p:nvPr/>
        </p:nvCxnSpPr>
        <p:spPr>
          <a:xfrm flipV="1">
            <a:off x="4860032" y="3788250"/>
            <a:ext cx="720080" cy="16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일반 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cxnSp>
        <p:nvCxnSpPr>
          <p:cNvPr id="9" name="꺾인 연결선 8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  <a:endCxn id="7" idx="1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stCxn id="7" idx="3"/>
            <a:endCxn id="23" idx="1"/>
          </p:cNvCxnSpPr>
          <p:nvPr/>
        </p:nvCxnSpPr>
        <p:spPr>
          <a:xfrm flipV="1">
            <a:off x="2771800" y="1952836"/>
            <a:ext cx="792088" cy="42844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stCxn id="7" idx="3"/>
            <a:endCxn id="27" idx="1"/>
          </p:cNvCxnSpPr>
          <p:nvPr/>
        </p:nvCxnSpPr>
        <p:spPr>
          <a:xfrm flipV="1">
            <a:off x="2771800" y="3753036"/>
            <a:ext cx="792088" cy="24842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stCxn id="7" idx="3"/>
            <a:endCxn id="24" idx="1"/>
          </p:cNvCxnSpPr>
          <p:nvPr/>
        </p:nvCxnSpPr>
        <p:spPr>
          <a:xfrm flipV="1">
            <a:off x="2771800" y="4653136"/>
            <a:ext cx="792088" cy="15841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7" idx="3"/>
            <a:endCxn id="31" idx="1"/>
          </p:cNvCxnSpPr>
          <p:nvPr/>
        </p:nvCxnSpPr>
        <p:spPr>
          <a:xfrm flipV="1">
            <a:off x="2771800" y="2852936"/>
            <a:ext cx="792088" cy="33843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563888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5580112" y="764141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예약 및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결제 내역</a:t>
            </a:r>
            <a:endParaRPr lang="ko-KR" altLang="en-US" sz="140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580112" y="166364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정보 수정</a:t>
            </a:r>
            <a:endParaRPr lang="ko-KR" altLang="en-US" sz="140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80112" y="2565697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탈퇴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stCxn id="7" idx="3"/>
            <a:endCxn id="46" idx="1"/>
          </p:cNvCxnSpPr>
          <p:nvPr/>
        </p:nvCxnSpPr>
        <p:spPr>
          <a:xfrm flipV="1">
            <a:off x="2771800" y="5553236"/>
            <a:ext cx="792088" cy="6840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7" idx="3"/>
            <a:endCxn id="41" idx="1"/>
          </p:cNvCxnSpPr>
          <p:nvPr/>
        </p:nvCxnSpPr>
        <p:spPr>
          <a:xfrm>
            <a:off x="2771800" y="6237312"/>
            <a:ext cx="792088" cy="2160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5580112" y="3465293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가맹 요청</a:t>
            </a:r>
            <a:endParaRPr lang="ko-KR" altLang="en-US" sz="1400" b="1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3563888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마이 페이지</a:t>
            </a:r>
            <a:endParaRPr lang="ko-KR" altLang="en-US" sz="1400" b="1" dirty="0"/>
          </a:p>
        </p:txBody>
      </p:sp>
      <p:cxnSp>
        <p:nvCxnSpPr>
          <p:cNvPr id="50" name="꺾인 연결선 49"/>
          <p:cNvCxnSpPr>
            <a:stCxn id="7" idx="3"/>
            <a:endCxn id="88" idx="1"/>
          </p:cNvCxnSpPr>
          <p:nvPr/>
        </p:nvCxnSpPr>
        <p:spPr>
          <a:xfrm flipV="1">
            <a:off x="2771800" y="1052736"/>
            <a:ext cx="792088" cy="51845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88" idx="3"/>
            <a:endCxn id="47" idx="1"/>
          </p:cNvCxnSpPr>
          <p:nvPr/>
        </p:nvCxnSpPr>
        <p:spPr>
          <a:xfrm flipV="1">
            <a:off x="4860032" y="1052173"/>
            <a:ext cx="720080" cy="56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88" idx="3"/>
            <a:endCxn id="48" idx="1"/>
          </p:cNvCxnSpPr>
          <p:nvPr/>
        </p:nvCxnSpPr>
        <p:spPr>
          <a:xfrm>
            <a:off x="4860032" y="1052736"/>
            <a:ext cx="720080" cy="89894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88" idx="3"/>
            <a:endCxn id="49" idx="1"/>
          </p:cNvCxnSpPr>
          <p:nvPr/>
        </p:nvCxnSpPr>
        <p:spPr>
          <a:xfrm>
            <a:off x="4860032" y="1052736"/>
            <a:ext cx="720080" cy="180099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88" idx="3"/>
            <a:endCxn id="42" idx="1"/>
          </p:cNvCxnSpPr>
          <p:nvPr/>
        </p:nvCxnSpPr>
        <p:spPr>
          <a:xfrm>
            <a:off x="4860032" y="1052736"/>
            <a:ext cx="720080" cy="27005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7596336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환불</a:t>
            </a:r>
            <a:endParaRPr lang="ko-KR" altLang="en-US" sz="1400" b="1" dirty="0"/>
          </a:p>
        </p:txBody>
      </p:sp>
      <p:cxnSp>
        <p:nvCxnSpPr>
          <p:cNvPr id="45" name="직선 화살표 연결선 44"/>
          <p:cNvCxnSpPr>
            <a:stCxn id="47" idx="3"/>
            <a:endCxn id="40" idx="1"/>
          </p:cNvCxnSpPr>
          <p:nvPr/>
        </p:nvCxnSpPr>
        <p:spPr>
          <a:xfrm>
            <a:off x="6876256" y="1052173"/>
            <a:ext cx="720080" cy="5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7596336" y="346817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/>
              <a:t>관리자 승인</a:t>
            </a:r>
            <a:endParaRPr lang="en-US" altLang="ko-KR" sz="1400" b="1" dirty="0" smtClean="0"/>
          </a:p>
        </p:txBody>
      </p:sp>
      <p:cxnSp>
        <p:nvCxnSpPr>
          <p:cNvPr id="56" name="직선 화살표 연결선 55"/>
          <p:cNvCxnSpPr>
            <a:stCxn id="42" idx="3"/>
            <a:endCxn id="51" idx="1"/>
          </p:cNvCxnSpPr>
          <p:nvPr/>
        </p:nvCxnSpPr>
        <p:spPr>
          <a:xfrm>
            <a:off x="6876256" y="3753325"/>
            <a:ext cx="720080" cy="288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일반회원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cxnSp>
        <p:nvCxnSpPr>
          <p:cNvPr id="9" name="꺾인 연결선 8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563888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마이 페이지</a:t>
            </a:r>
            <a:endParaRPr lang="ko-KR" altLang="en-US" sz="1400" b="1" dirty="0"/>
          </a:p>
        </p:txBody>
      </p:sp>
      <p:cxnSp>
        <p:nvCxnSpPr>
          <p:cNvPr id="21" name="꺾인 연결선 20"/>
          <p:cNvCxnSpPr>
            <a:endCxn id="15" idx="1"/>
          </p:cNvCxnSpPr>
          <p:nvPr/>
        </p:nvCxnSpPr>
        <p:spPr>
          <a:xfrm flipV="1">
            <a:off x="2771800" y="1052736"/>
            <a:ext cx="792088" cy="51845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endCxn id="23" idx="1"/>
          </p:cNvCxnSpPr>
          <p:nvPr/>
        </p:nvCxnSpPr>
        <p:spPr>
          <a:xfrm flipV="1">
            <a:off x="2771800" y="1952836"/>
            <a:ext cx="792088" cy="42844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endCxn id="27" idx="1"/>
          </p:cNvCxnSpPr>
          <p:nvPr/>
        </p:nvCxnSpPr>
        <p:spPr>
          <a:xfrm flipV="1">
            <a:off x="2771800" y="3753036"/>
            <a:ext cx="792088" cy="24842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endCxn id="24" idx="1"/>
          </p:cNvCxnSpPr>
          <p:nvPr/>
        </p:nvCxnSpPr>
        <p:spPr>
          <a:xfrm flipV="1">
            <a:off x="2771800" y="4653136"/>
            <a:ext cx="792088" cy="15841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1"/>
          </p:cNvCxnSpPr>
          <p:nvPr/>
        </p:nvCxnSpPr>
        <p:spPr>
          <a:xfrm flipV="1">
            <a:off x="2771800" y="2852936"/>
            <a:ext cx="792088" cy="33843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563888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5580112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이름</a:t>
            </a:r>
            <a:endParaRPr lang="ko-KR" altLang="en-US" sz="140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580112" y="1662423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지역</a:t>
            </a:r>
            <a:endParaRPr lang="ko-KR" altLang="en-US" sz="140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80112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이용 후기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endCxn id="46" idx="1"/>
          </p:cNvCxnSpPr>
          <p:nvPr/>
        </p:nvCxnSpPr>
        <p:spPr>
          <a:xfrm flipV="1">
            <a:off x="2771800" y="5553236"/>
            <a:ext cx="792088" cy="6840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41" idx="1"/>
          </p:cNvCxnSpPr>
          <p:nvPr/>
        </p:nvCxnSpPr>
        <p:spPr>
          <a:xfrm>
            <a:off x="2771800" y="6237312"/>
            <a:ext cx="792088" cy="2160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23" idx="3"/>
            <a:endCxn id="47" idx="1"/>
          </p:cNvCxnSpPr>
          <p:nvPr/>
        </p:nvCxnSpPr>
        <p:spPr>
          <a:xfrm flipV="1">
            <a:off x="4860032" y="1052736"/>
            <a:ext cx="720080" cy="9001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23" idx="3"/>
            <a:endCxn id="48" idx="1"/>
          </p:cNvCxnSpPr>
          <p:nvPr/>
        </p:nvCxnSpPr>
        <p:spPr>
          <a:xfrm flipV="1">
            <a:off x="4860032" y="1950455"/>
            <a:ext cx="720080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23" idx="3"/>
            <a:endCxn id="49" idx="1"/>
          </p:cNvCxnSpPr>
          <p:nvPr/>
        </p:nvCxnSpPr>
        <p:spPr>
          <a:xfrm>
            <a:off x="4860032" y="1952836"/>
            <a:ext cx="720080" cy="9001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일반회원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cxnSp>
        <p:nvCxnSpPr>
          <p:cNvPr id="9" name="꺾인 연결선 8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563888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마이 페이지</a:t>
            </a:r>
            <a:endParaRPr lang="ko-KR" altLang="en-US" sz="1400" b="1" dirty="0"/>
          </a:p>
        </p:txBody>
      </p:sp>
      <p:cxnSp>
        <p:nvCxnSpPr>
          <p:cNvPr id="21" name="꺾인 연결선 20"/>
          <p:cNvCxnSpPr>
            <a:endCxn id="15" idx="1"/>
          </p:cNvCxnSpPr>
          <p:nvPr/>
        </p:nvCxnSpPr>
        <p:spPr>
          <a:xfrm flipV="1">
            <a:off x="2771800" y="1052736"/>
            <a:ext cx="792088" cy="51845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endCxn id="23" idx="1"/>
          </p:cNvCxnSpPr>
          <p:nvPr/>
        </p:nvCxnSpPr>
        <p:spPr>
          <a:xfrm flipV="1">
            <a:off x="2771800" y="1952836"/>
            <a:ext cx="792088" cy="42844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endCxn id="27" idx="1"/>
          </p:cNvCxnSpPr>
          <p:nvPr/>
        </p:nvCxnSpPr>
        <p:spPr>
          <a:xfrm flipV="1">
            <a:off x="2771800" y="3753036"/>
            <a:ext cx="792088" cy="24842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endCxn id="24" idx="1"/>
          </p:cNvCxnSpPr>
          <p:nvPr/>
        </p:nvCxnSpPr>
        <p:spPr>
          <a:xfrm flipV="1">
            <a:off x="2771800" y="4653136"/>
            <a:ext cx="792088" cy="15841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1"/>
          </p:cNvCxnSpPr>
          <p:nvPr/>
        </p:nvCxnSpPr>
        <p:spPr>
          <a:xfrm flipV="1">
            <a:off x="2771800" y="2852936"/>
            <a:ext cx="792088" cy="33843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563888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80112" y="256147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인사말</a:t>
            </a:r>
            <a:endParaRPr lang="ko-KR" altLang="en-US" sz="140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580112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오시는 길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endCxn id="46" idx="1"/>
          </p:cNvCxnSpPr>
          <p:nvPr/>
        </p:nvCxnSpPr>
        <p:spPr>
          <a:xfrm flipV="1">
            <a:off x="2771800" y="5553236"/>
            <a:ext cx="792088" cy="6840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41" idx="1"/>
          </p:cNvCxnSpPr>
          <p:nvPr/>
        </p:nvCxnSpPr>
        <p:spPr>
          <a:xfrm>
            <a:off x="2771800" y="6237312"/>
            <a:ext cx="792088" cy="2160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1" idx="3"/>
            <a:endCxn id="49" idx="1"/>
          </p:cNvCxnSpPr>
          <p:nvPr/>
        </p:nvCxnSpPr>
        <p:spPr>
          <a:xfrm flipV="1">
            <a:off x="4860032" y="2849508"/>
            <a:ext cx="720080" cy="34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31" idx="3"/>
            <a:endCxn id="50" idx="1"/>
          </p:cNvCxnSpPr>
          <p:nvPr/>
        </p:nvCxnSpPr>
        <p:spPr>
          <a:xfrm>
            <a:off x="4860032" y="2852936"/>
            <a:ext cx="720080" cy="9001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일반회원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cxnSp>
        <p:nvCxnSpPr>
          <p:cNvPr id="9" name="꺾인 연결선 8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563888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마이 페이지</a:t>
            </a:r>
            <a:endParaRPr lang="ko-KR" altLang="en-US" sz="1400" b="1" dirty="0"/>
          </a:p>
        </p:txBody>
      </p:sp>
      <p:cxnSp>
        <p:nvCxnSpPr>
          <p:cNvPr id="21" name="꺾인 연결선 20"/>
          <p:cNvCxnSpPr>
            <a:endCxn id="15" idx="1"/>
          </p:cNvCxnSpPr>
          <p:nvPr/>
        </p:nvCxnSpPr>
        <p:spPr>
          <a:xfrm flipV="1">
            <a:off x="2771800" y="1052736"/>
            <a:ext cx="792088" cy="51845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endCxn id="23" idx="1"/>
          </p:cNvCxnSpPr>
          <p:nvPr/>
        </p:nvCxnSpPr>
        <p:spPr>
          <a:xfrm flipV="1">
            <a:off x="2771800" y="1952836"/>
            <a:ext cx="792088" cy="42844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endCxn id="27" idx="1"/>
          </p:cNvCxnSpPr>
          <p:nvPr/>
        </p:nvCxnSpPr>
        <p:spPr>
          <a:xfrm flipV="1">
            <a:off x="2771800" y="3753036"/>
            <a:ext cx="792088" cy="24842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endCxn id="24" idx="1"/>
          </p:cNvCxnSpPr>
          <p:nvPr/>
        </p:nvCxnSpPr>
        <p:spPr>
          <a:xfrm flipV="1">
            <a:off x="2771800" y="4653136"/>
            <a:ext cx="792088" cy="15841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1"/>
          </p:cNvCxnSpPr>
          <p:nvPr/>
        </p:nvCxnSpPr>
        <p:spPr>
          <a:xfrm flipV="1">
            <a:off x="2771800" y="2852936"/>
            <a:ext cx="792088" cy="33843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563888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80112" y="166797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소개</a:t>
            </a:r>
            <a:endParaRPr lang="ko-KR" altLang="en-US" sz="140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580112" y="257284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오시는 길</a:t>
            </a:r>
            <a:endParaRPr lang="ko-KR" altLang="en-US" sz="1400" b="1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5580112" y="346817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예약</a:t>
            </a:r>
            <a:endParaRPr lang="ko-KR" altLang="en-US" sz="1400" b="1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580112" y="436827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문의하기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endCxn id="46" idx="1"/>
          </p:cNvCxnSpPr>
          <p:nvPr/>
        </p:nvCxnSpPr>
        <p:spPr>
          <a:xfrm flipV="1">
            <a:off x="2771800" y="5553236"/>
            <a:ext cx="792088" cy="6840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41" idx="1"/>
          </p:cNvCxnSpPr>
          <p:nvPr/>
        </p:nvCxnSpPr>
        <p:spPr>
          <a:xfrm>
            <a:off x="2771800" y="6237312"/>
            <a:ext cx="792088" cy="2160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7" idx="3"/>
            <a:endCxn id="49" idx="1"/>
          </p:cNvCxnSpPr>
          <p:nvPr/>
        </p:nvCxnSpPr>
        <p:spPr>
          <a:xfrm flipV="1">
            <a:off x="4860032" y="1956011"/>
            <a:ext cx="720080" cy="179702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27" idx="3"/>
            <a:endCxn id="50" idx="1"/>
          </p:cNvCxnSpPr>
          <p:nvPr/>
        </p:nvCxnSpPr>
        <p:spPr>
          <a:xfrm flipV="1">
            <a:off x="4860032" y="2860874"/>
            <a:ext cx="720080" cy="89216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27" idx="3"/>
            <a:endCxn id="51" idx="1"/>
          </p:cNvCxnSpPr>
          <p:nvPr/>
        </p:nvCxnSpPr>
        <p:spPr>
          <a:xfrm>
            <a:off x="4860032" y="3753036"/>
            <a:ext cx="720080" cy="31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27" idx="3"/>
            <a:endCxn id="53" idx="1"/>
          </p:cNvCxnSpPr>
          <p:nvPr/>
        </p:nvCxnSpPr>
        <p:spPr>
          <a:xfrm>
            <a:off x="4860032" y="3753036"/>
            <a:ext cx="720080" cy="9032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596336" y="346817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결제</a:t>
            </a:r>
            <a:endParaRPr lang="en-US" altLang="ko-KR" sz="1400" b="1" dirty="0" smtClean="0"/>
          </a:p>
        </p:txBody>
      </p:sp>
      <p:cxnSp>
        <p:nvCxnSpPr>
          <p:cNvPr id="36" name="직선 화살표 연결선 35"/>
          <p:cNvCxnSpPr>
            <a:stCxn id="51" idx="3"/>
            <a:endCxn id="33" idx="1"/>
          </p:cNvCxnSpPr>
          <p:nvPr/>
        </p:nvCxnSpPr>
        <p:spPr>
          <a:xfrm>
            <a:off x="6876256" y="3756211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7596336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답변</a:t>
            </a:r>
            <a:endParaRPr lang="en-US" altLang="ko-KR" sz="1400" b="1" dirty="0" smtClean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596336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수정</a:t>
            </a:r>
            <a:endParaRPr lang="ko-KR" altLang="en-US" sz="140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580112" y="5264915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작성자</a:t>
            </a:r>
            <a:endParaRPr lang="ko-KR" altLang="en-US" sz="1400" b="1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7596336" y="526484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삭제</a:t>
            </a:r>
            <a:endParaRPr lang="ko-KR" altLang="en-US" sz="1400" b="1" dirty="0"/>
          </a:p>
        </p:txBody>
      </p:sp>
      <p:cxnSp>
        <p:nvCxnSpPr>
          <p:cNvPr id="54" name="꺾인 연결선 53"/>
          <p:cNvCxnSpPr>
            <a:stCxn id="48" idx="3"/>
            <a:endCxn id="52" idx="1"/>
          </p:cNvCxnSpPr>
          <p:nvPr/>
        </p:nvCxnSpPr>
        <p:spPr>
          <a:xfrm flipV="1">
            <a:off x="6876256" y="5552878"/>
            <a:ext cx="720080" cy="6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8" idx="3"/>
            <a:endCxn id="47" idx="1"/>
          </p:cNvCxnSpPr>
          <p:nvPr/>
        </p:nvCxnSpPr>
        <p:spPr>
          <a:xfrm>
            <a:off x="6876256" y="5552947"/>
            <a:ext cx="720080" cy="9003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3" idx="3"/>
            <a:endCxn id="45" idx="1"/>
          </p:cNvCxnSpPr>
          <p:nvPr/>
        </p:nvCxnSpPr>
        <p:spPr>
          <a:xfrm flipV="1">
            <a:off x="6876256" y="4653136"/>
            <a:ext cx="720080" cy="31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3" idx="2"/>
            <a:endCxn id="48" idx="0"/>
          </p:cNvCxnSpPr>
          <p:nvPr/>
        </p:nvCxnSpPr>
        <p:spPr>
          <a:xfrm>
            <a:off x="6228184" y="4944343"/>
            <a:ext cx="0" cy="3205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일반 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cxnSp>
        <p:nvCxnSpPr>
          <p:cNvPr id="9" name="꺾인 연결선 8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endCxn id="23" idx="1"/>
          </p:cNvCxnSpPr>
          <p:nvPr/>
        </p:nvCxnSpPr>
        <p:spPr>
          <a:xfrm flipV="1">
            <a:off x="2771800" y="1952836"/>
            <a:ext cx="792088" cy="42844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endCxn id="27" idx="1"/>
          </p:cNvCxnSpPr>
          <p:nvPr/>
        </p:nvCxnSpPr>
        <p:spPr>
          <a:xfrm flipV="1">
            <a:off x="2771800" y="3753036"/>
            <a:ext cx="792088" cy="24842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endCxn id="24" idx="1"/>
          </p:cNvCxnSpPr>
          <p:nvPr/>
        </p:nvCxnSpPr>
        <p:spPr>
          <a:xfrm flipV="1">
            <a:off x="2771800" y="4653136"/>
            <a:ext cx="792088" cy="15841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1"/>
          </p:cNvCxnSpPr>
          <p:nvPr/>
        </p:nvCxnSpPr>
        <p:spPr>
          <a:xfrm flipV="1">
            <a:off x="2771800" y="2852936"/>
            <a:ext cx="792088" cy="33843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563888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endCxn id="46" idx="1"/>
          </p:cNvCxnSpPr>
          <p:nvPr/>
        </p:nvCxnSpPr>
        <p:spPr>
          <a:xfrm flipV="1">
            <a:off x="2771800" y="5553236"/>
            <a:ext cx="792088" cy="6840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41" idx="1"/>
          </p:cNvCxnSpPr>
          <p:nvPr/>
        </p:nvCxnSpPr>
        <p:spPr>
          <a:xfrm>
            <a:off x="2771800" y="6237312"/>
            <a:ext cx="792088" cy="2160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3563888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마이 페이지</a:t>
            </a:r>
            <a:endParaRPr lang="ko-KR" altLang="en-US" sz="1400" b="1" dirty="0"/>
          </a:p>
        </p:txBody>
      </p:sp>
      <p:cxnSp>
        <p:nvCxnSpPr>
          <p:cNvPr id="60" name="꺾인 연결선 59"/>
          <p:cNvCxnSpPr>
            <a:endCxn id="88" idx="1"/>
          </p:cNvCxnSpPr>
          <p:nvPr/>
        </p:nvCxnSpPr>
        <p:spPr>
          <a:xfrm flipV="1">
            <a:off x="2771800" y="1052736"/>
            <a:ext cx="792088" cy="51845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596336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수정</a:t>
            </a:r>
            <a:endParaRPr lang="ko-KR" altLang="en-US" sz="1400" b="1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7596336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답변</a:t>
            </a:r>
            <a:endParaRPr lang="en-US" altLang="ko-KR" sz="1400" b="1" dirty="0" smtClean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5580112" y="436568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자유게시판</a:t>
            </a:r>
            <a:endParaRPr lang="ko-KR" altLang="en-US" sz="1400" b="1" dirty="0"/>
          </a:p>
        </p:txBody>
      </p:sp>
      <p:cxnSp>
        <p:nvCxnSpPr>
          <p:cNvPr id="90" name="직선 화살표 연결선 89"/>
          <p:cNvCxnSpPr>
            <a:stCxn id="65" idx="3"/>
            <a:endCxn id="61" idx="1"/>
          </p:cNvCxnSpPr>
          <p:nvPr/>
        </p:nvCxnSpPr>
        <p:spPr>
          <a:xfrm flipV="1">
            <a:off x="6876256" y="4653136"/>
            <a:ext cx="720080" cy="5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>
          <a:xfrm>
            <a:off x="5580112" y="5264915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작성자</a:t>
            </a:r>
            <a:endParaRPr lang="ko-KR" altLang="en-US" sz="1400" b="1" dirty="0"/>
          </a:p>
        </p:txBody>
      </p:sp>
      <p:cxnSp>
        <p:nvCxnSpPr>
          <p:cNvPr id="93" name="직선 화살표 연결선 92"/>
          <p:cNvCxnSpPr>
            <a:stCxn id="24" idx="3"/>
            <a:endCxn id="65" idx="1"/>
          </p:cNvCxnSpPr>
          <p:nvPr/>
        </p:nvCxnSpPr>
        <p:spPr>
          <a:xfrm>
            <a:off x="4860032" y="4653136"/>
            <a:ext cx="720080" cy="5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65" idx="2"/>
            <a:endCxn id="91" idx="0"/>
          </p:cNvCxnSpPr>
          <p:nvPr/>
        </p:nvCxnSpPr>
        <p:spPr>
          <a:xfrm>
            <a:off x="6228184" y="4941746"/>
            <a:ext cx="0" cy="32316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모서리가 둥근 직사각형 95"/>
          <p:cNvSpPr/>
          <p:nvPr/>
        </p:nvSpPr>
        <p:spPr>
          <a:xfrm>
            <a:off x="7596336" y="526484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삭제</a:t>
            </a:r>
            <a:endParaRPr lang="ko-KR" altLang="en-US" sz="1400" b="1" dirty="0"/>
          </a:p>
        </p:txBody>
      </p:sp>
      <p:cxnSp>
        <p:nvCxnSpPr>
          <p:cNvPr id="98" name="꺾인 연결선 97"/>
          <p:cNvCxnSpPr>
            <a:stCxn id="91" idx="3"/>
            <a:endCxn id="96" idx="1"/>
          </p:cNvCxnSpPr>
          <p:nvPr/>
        </p:nvCxnSpPr>
        <p:spPr>
          <a:xfrm flipV="1">
            <a:off x="6876256" y="5552878"/>
            <a:ext cx="720080" cy="6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91" idx="3"/>
            <a:endCxn id="34" idx="1"/>
          </p:cNvCxnSpPr>
          <p:nvPr/>
        </p:nvCxnSpPr>
        <p:spPr>
          <a:xfrm>
            <a:off x="6876256" y="5552947"/>
            <a:ext cx="720080" cy="9003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일반회원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cxnSp>
        <p:nvCxnSpPr>
          <p:cNvPr id="9" name="꺾인 연결선 8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563888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마이 페이지</a:t>
            </a:r>
            <a:endParaRPr lang="ko-KR" altLang="en-US" sz="1400" b="1" dirty="0"/>
          </a:p>
        </p:txBody>
      </p:sp>
      <p:cxnSp>
        <p:nvCxnSpPr>
          <p:cNvPr id="21" name="꺾인 연결선 20"/>
          <p:cNvCxnSpPr>
            <a:endCxn id="15" idx="1"/>
          </p:cNvCxnSpPr>
          <p:nvPr/>
        </p:nvCxnSpPr>
        <p:spPr>
          <a:xfrm flipV="1">
            <a:off x="2771800" y="1052736"/>
            <a:ext cx="792088" cy="51845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endCxn id="23" idx="1"/>
          </p:cNvCxnSpPr>
          <p:nvPr/>
        </p:nvCxnSpPr>
        <p:spPr>
          <a:xfrm flipV="1">
            <a:off x="2771800" y="1952836"/>
            <a:ext cx="792088" cy="42844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endCxn id="27" idx="1"/>
          </p:cNvCxnSpPr>
          <p:nvPr/>
        </p:nvCxnSpPr>
        <p:spPr>
          <a:xfrm flipV="1">
            <a:off x="2771800" y="3753036"/>
            <a:ext cx="792088" cy="24842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endCxn id="24" idx="1"/>
          </p:cNvCxnSpPr>
          <p:nvPr/>
        </p:nvCxnSpPr>
        <p:spPr>
          <a:xfrm flipV="1">
            <a:off x="2771800" y="4653136"/>
            <a:ext cx="792088" cy="15841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1"/>
          </p:cNvCxnSpPr>
          <p:nvPr/>
        </p:nvCxnSpPr>
        <p:spPr>
          <a:xfrm flipV="1">
            <a:off x="2771800" y="2852936"/>
            <a:ext cx="792088" cy="33843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563888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endCxn id="46" idx="1"/>
          </p:cNvCxnSpPr>
          <p:nvPr/>
        </p:nvCxnSpPr>
        <p:spPr>
          <a:xfrm flipV="1">
            <a:off x="2771800" y="5553236"/>
            <a:ext cx="792088" cy="6840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41" idx="1"/>
          </p:cNvCxnSpPr>
          <p:nvPr/>
        </p:nvCxnSpPr>
        <p:spPr>
          <a:xfrm>
            <a:off x="2771800" y="6237312"/>
            <a:ext cx="792088" cy="2160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5580112" y="2564615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각종 문의</a:t>
            </a:r>
            <a:endParaRPr lang="ko-KR" altLang="en-US" sz="140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80112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공지 사항</a:t>
            </a:r>
            <a:endParaRPr lang="ko-KR" altLang="en-US" sz="140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580112" y="4364237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Q &amp; A</a:t>
            </a:r>
            <a:endParaRPr lang="ko-KR" altLang="en-US" sz="14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580112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작성자</a:t>
            </a:r>
            <a:endParaRPr lang="ko-KR" altLang="en-US" sz="14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596336" y="526462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수정</a:t>
            </a:r>
            <a:endParaRPr lang="ko-KR" altLang="en-US" sz="140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7596336" y="436416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답변</a:t>
            </a:r>
            <a:endParaRPr lang="ko-KR" altLang="en-US" sz="1400" b="1" dirty="0"/>
          </a:p>
        </p:txBody>
      </p:sp>
      <p:cxnSp>
        <p:nvCxnSpPr>
          <p:cNvPr id="50" name="직선 화살표 연결선 49"/>
          <p:cNvCxnSpPr>
            <a:stCxn id="34" idx="2"/>
            <a:endCxn id="44" idx="0"/>
          </p:cNvCxnSpPr>
          <p:nvPr/>
        </p:nvCxnSpPr>
        <p:spPr>
          <a:xfrm>
            <a:off x="6228184" y="4940301"/>
            <a:ext cx="0" cy="3249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4" idx="3"/>
            <a:endCxn id="47" idx="1"/>
          </p:cNvCxnSpPr>
          <p:nvPr/>
        </p:nvCxnSpPr>
        <p:spPr>
          <a:xfrm flipV="1">
            <a:off x="6876256" y="5552658"/>
            <a:ext cx="720080" cy="5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4" idx="3"/>
            <a:endCxn id="48" idx="1"/>
          </p:cNvCxnSpPr>
          <p:nvPr/>
        </p:nvCxnSpPr>
        <p:spPr>
          <a:xfrm flipV="1">
            <a:off x="6876256" y="4652200"/>
            <a:ext cx="720080" cy="6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46" idx="3"/>
            <a:endCxn id="32" idx="1"/>
          </p:cNvCxnSpPr>
          <p:nvPr/>
        </p:nvCxnSpPr>
        <p:spPr>
          <a:xfrm flipV="1">
            <a:off x="4860032" y="2852647"/>
            <a:ext cx="720080" cy="27005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6" idx="3"/>
            <a:endCxn id="34" idx="1"/>
          </p:cNvCxnSpPr>
          <p:nvPr/>
        </p:nvCxnSpPr>
        <p:spPr>
          <a:xfrm flipV="1">
            <a:off x="4860032" y="4652269"/>
            <a:ext cx="720080" cy="9009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6" idx="3"/>
            <a:endCxn id="33" idx="1"/>
          </p:cNvCxnSpPr>
          <p:nvPr/>
        </p:nvCxnSpPr>
        <p:spPr>
          <a:xfrm flipV="1">
            <a:off x="4860032" y="3753036"/>
            <a:ext cx="720080" cy="18002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7596336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수정</a:t>
            </a:r>
            <a:endParaRPr lang="ko-KR" altLang="en-US" sz="1400" b="1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5580112" y="5264915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작성자</a:t>
            </a:r>
            <a:endParaRPr lang="ko-KR" altLang="en-US" sz="1400" b="1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7596336" y="526484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삭제</a:t>
            </a:r>
            <a:endParaRPr lang="ko-KR" altLang="en-US" sz="1400" b="1" dirty="0"/>
          </a:p>
        </p:txBody>
      </p:sp>
      <p:cxnSp>
        <p:nvCxnSpPr>
          <p:cNvPr id="59" name="꺾인 연결선 58"/>
          <p:cNvCxnSpPr>
            <a:stCxn id="57" idx="3"/>
            <a:endCxn id="58" idx="1"/>
          </p:cNvCxnSpPr>
          <p:nvPr/>
        </p:nvCxnSpPr>
        <p:spPr>
          <a:xfrm flipV="1">
            <a:off x="6876256" y="5552878"/>
            <a:ext cx="720080" cy="6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57" idx="3"/>
            <a:endCxn id="56" idx="1"/>
          </p:cNvCxnSpPr>
          <p:nvPr/>
        </p:nvCxnSpPr>
        <p:spPr>
          <a:xfrm>
            <a:off x="6876256" y="5552947"/>
            <a:ext cx="720080" cy="9003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사업자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cxnSp>
        <p:nvCxnSpPr>
          <p:cNvPr id="10" name="꺾인 연결선 9"/>
          <p:cNvCxnSpPr>
            <a:stCxn id="4" idx="6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endCxn id="23" idx="1"/>
          </p:cNvCxnSpPr>
          <p:nvPr/>
        </p:nvCxnSpPr>
        <p:spPr>
          <a:xfrm flipV="1">
            <a:off x="2771800" y="1952836"/>
            <a:ext cx="792088" cy="42844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endCxn id="27" idx="1"/>
          </p:cNvCxnSpPr>
          <p:nvPr/>
        </p:nvCxnSpPr>
        <p:spPr>
          <a:xfrm flipV="1">
            <a:off x="2771800" y="3753036"/>
            <a:ext cx="792088" cy="24842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endCxn id="24" idx="1"/>
          </p:cNvCxnSpPr>
          <p:nvPr/>
        </p:nvCxnSpPr>
        <p:spPr>
          <a:xfrm flipV="1">
            <a:off x="2771800" y="4653136"/>
            <a:ext cx="792088" cy="15841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1"/>
          </p:cNvCxnSpPr>
          <p:nvPr/>
        </p:nvCxnSpPr>
        <p:spPr>
          <a:xfrm flipV="1">
            <a:off x="2771800" y="2852936"/>
            <a:ext cx="792088" cy="33843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563888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5580112" y="764141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580112" y="166364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관리</a:t>
            </a:r>
            <a:endParaRPr lang="ko-KR" altLang="en-US" sz="1400" b="1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7596336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정보 수정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endCxn id="46" idx="1"/>
          </p:cNvCxnSpPr>
          <p:nvPr/>
        </p:nvCxnSpPr>
        <p:spPr>
          <a:xfrm flipV="1">
            <a:off x="2771800" y="5553236"/>
            <a:ext cx="792088" cy="6840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41" idx="1"/>
          </p:cNvCxnSpPr>
          <p:nvPr/>
        </p:nvCxnSpPr>
        <p:spPr>
          <a:xfrm>
            <a:off x="2771800" y="6237312"/>
            <a:ext cx="792088" cy="2160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5580112" y="434849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적립금</a:t>
            </a:r>
            <a:endParaRPr lang="ko-KR" altLang="en-US" sz="1400" b="1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7596336" y="346528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예약 현황</a:t>
            </a:r>
            <a:endParaRPr lang="ko-KR" altLang="en-US" sz="1400" b="1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596336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/>
              <a:t>입찰</a:t>
            </a:r>
            <a:endParaRPr lang="ko-KR" altLang="en-US" sz="1400" b="1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3563888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마이 페이지</a:t>
            </a:r>
            <a:endParaRPr lang="ko-KR" altLang="en-US" sz="14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580112" y="764141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예약 및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결제 내역</a:t>
            </a:r>
            <a:endParaRPr lang="en-US" altLang="ko-KR" sz="1400" b="1" dirty="0" smtClean="0"/>
          </a:p>
        </p:txBody>
      </p:sp>
      <p:cxnSp>
        <p:nvCxnSpPr>
          <p:cNvPr id="65" name="꺾인 연결선 64"/>
          <p:cNvCxnSpPr>
            <a:endCxn id="36" idx="1"/>
          </p:cNvCxnSpPr>
          <p:nvPr/>
        </p:nvCxnSpPr>
        <p:spPr>
          <a:xfrm flipV="1">
            <a:off x="4860032" y="1052173"/>
            <a:ext cx="720080" cy="56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/>
          <p:nvPr/>
        </p:nvCxnSpPr>
        <p:spPr>
          <a:xfrm>
            <a:off x="4860032" y="1052736"/>
            <a:ext cx="720080" cy="89894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endCxn id="88" idx="1"/>
          </p:cNvCxnSpPr>
          <p:nvPr/>
        </p:nvCxnSpPr>
        <p:spPr>
          <a:xfrm flipV="1">
            <a:off x="2771800" y="1052736"/>
            <a:ext cx="792088" cy="51845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7596336" y="4348421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환급</a:t>
            </a:r>
            <a:endParaRPr lang="ko-KR" altLang="en-US" sz="1400" b="1" dirty="0"/>
          </a:p>
        </p:txBody>
      </p:sp>
      <p:cxnSp>
        <p:nvCxnSpPr>
          <p:cNvPr id="74" name="꺾인 연결선 73"/>
          <p:cNvCxnSpPr>
            <a:stCxn id="44" idx="3"/>
            <a:endCxn id="72" idx="1"/>
          </p:cNvCxnSpPr>
          <p:nvPr/>
        </p:nvCxnSpPr>
        <p:spPr>
          <a:xfrm flipV="1">
            <a:off x="6876256" y="4636453"/>
            <a:ext cx="720080" cy="6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88" idx="3"/>
            <a:endCxn id="44" idx="1"/>
          </p:cNvCxnSpPr>
          <p:nvPr/>
        </p:nvCxnSpPr>
        <p:spPr>
          <a:xfrm>
            <a:off x="4860032" y="1052736"/>
            <a:ext cx="720080" cy="358378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7596336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환불</a:t>
            </a:r>
            <a:endParaRPr lang="ko-KR" altLang="en-US" sz="140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7596336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등록</a:t>
            </a:r>
            <a:endParaRPr lang="ko-KR" altLang="en-US" sz="1400" b="1" dirty="0"/>
          </a:p>
        </p:txBody>
      </p:sp>
      <p:cxnSp>
        <p:nvCxnSpPr>
          <p:cNvPr id="54" name="직선 화살표 연결선 53"/>
          <p:cNvCxnSpPr>
            <a:stCxn id="36" idx="3"/>
            <a:endCxn id="49" idx="1"/>
          </p:cNvCxnSpPr>
          <p:nvPr/>
        </p:nvCxnSpPr>
        <p:spPr>
          <a:xfrm>
            <a:off x="6876256" y="1052173"/>
            <a:ext cx="720080" cy="5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48" idx="3"/>
            <a:endCxn id="50" idx="1"/>
          </p:cNvCxnSpPr>
          <p:nvPr/>
        </p:nvCxnSpPr>
        <p:spPr>
          <a:xfrm>
            <a:off x="6876256" y="1951681"/>
            <a:ext cx="720080" cy="115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48" idx="3"/>
            <a:endCxn id="56" idx="1"/>
          </p:cNvCxnSpPr>
          <p:nvPr/>
        </p:nvCxnSpPr>
        <p:spPr>
          <a:xfrm>
            <a:off x="6876256" y="1951681"/>
            <a:ext cx="720080" cy="90125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48" idx="3"/>
            <a:endCxn id="51" idx="1"/>
          </p:cNvCxnSpPr>
          <p:nvPr/>
        </p:nvCxnSpPr>
        <p:spPr>
          <a:xfrm>
            <a:off x="6876256" y="1951681"/>
            <a:ext cx="720080" cy="180164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/>
          <p:cNvSpPr/>
          <p:nvPr/>
        </p:nvSpPr>
        <p:spPr>
          <a:xfrm>
            <a:off x="5580112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추천펜션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신청</a:t>
            </a:r>
            <a:endParaRPr lang="ko-KR" altLang="en-US" sz="1400" b="1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7596336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관리자 승인</a:t>
            </a:r>
            <a:endParaRPr lang="ko-KR" altLang="en-US" sz="1400" b="1" dirty="0"/>
          </a:p>
        </p:txBody>
      </p:sp>
      <p:cxnSp>
        <p:nvCxnSpPr>
          <p:cNvPr id="89" name="꺾인 연결선 88"/>
          <p:cNvCxnSpPr>
            <a:stCxn id="88" idx="3"/>
            <a:endCxn id="82" idx="1"/>
          </p:cNvCxnSpPr>
          <p:nvPr/>
        </p:nvCxnSpPr>
        <p:spPr>
          <a:xfrm>
            <a:off x="4860032" y="1052736"/>
            <a:ext cx="720080" cy="45005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2" idx="3"/>
            <a:endCxn id="59" idx="1"/>
          </p:cNvCxnSpPr>
          <p:nvPr/>
        </p:nvCxnSpPr>
        <p:spPr>
          <a:xfrm>
            <a:off x="6876256" y="5553236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59" idx="2"/>
            <a:endCxn id="83" idx="0"/>
          </p:cNvCxnSpPr>
          <p:nvPr/>
        </p:nvCxnSpPr>
        <p:spPr>
          <a:xfrm>
            <a:off x="8244408" y="5841268"/>
            <a:ext cx="0" cy="3240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관리자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cxnSp>
        <p:nvCxnSpPr>
          <p:cNvPr id="9" name="꺾인 연결선 8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endCxn id="23" idx="1"/>
          </p:cNvCxnSpPr>
          <p:nvPr/>
        </p:nvCxnSpPr>
        <p:spPr>
          <a:xfrm flipV="1">
            <a:off x="2771800" y="1952836"/>
            <a:ext cx="792088" cy="42844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endCxn id="27" idx="1"/>
          </p:cNvCxnSpPr>
          <p:nvPr/>
        </p:nvCxnSpPr>
        <p:spPr>
          <a:xfrm flipV="1">
            <a:off x="2771800" y="3753036"/>
            <a:ext cx="792088" cy="24842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endCxn id="24" idx="1"/>
          </p:cNvCxnSpPr>
          <p:nvPr/>
        </p:nvCxnSpPr>
        <p:spPr>
          <a:xfrm flipV="1">
            <a:off x="2771800" y="4653136"/>
            <a:ext cx="792088" cy="15841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1"/>
          </p:cNvCxnSpPr>
          <p:nvPr/>
        </p:nvCxnSpPr>
        <p:spPr>
          <a:xfrm flipV="1">
            <a:off x="2771800" y="2852936"/>
            <a:ext cx="792088" cy="33843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562733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5580112" y="764141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펜션관리</a:t>
            </a:r>
            <a:endParaRPr lang="ko-KR" altLang="en-US" sz="1400" b="1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7596336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목록</a:t>
            </a:r>
            <a:endParaRPr lang="ko-KR" altLang="en-US" sz="1400" b="1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596336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사업자 승인</a:t>
            </a:r>
            <a:endParaRPr lang="ko-KR" altLang="en-US" sz="1400" b="1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7596336" y="267291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추천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승인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endCxn id="46" idx="1"/>
          </p:cNvCxnSpPr>
          <p:nvPr/>
        </p:nvCxnSpPr>
        <p:spPr>
          <a:xfrm flipV="1">
            <a:off x="2771800" y="5553236"/>
            <a:ext cx="792088" cy="6840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41" idx="1"/>
          </p:cNvCxnSpPr>
          <p:nvPr/>
        </p:nvCxnSpPr>
        <p:spPr>
          <a:xfrm>
            <a:off x="2770645" y="6237312"/>
            <a:ext cx="792088" cy="2160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5580112" y="375397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회원관리</a:t>
            </a:r>
            <a:endParaRPr lang="ko-KR" altLang="en-US" sz="1400" b="1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596336" y="465313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등급 수정</a:t>
            </a:r>
            <a:endParaRPr lang="ko-KR" altLang="en-US" sz="1400" b="1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5580112" y="584184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매출관리</a:t>
            </a:r>
            <a:endParaRPr lang="ko-KR" altLang="en-US" sz="1400" b="1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7596336" y="375339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596336" y="584126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정산</a:t>
            </a:r>
            <a:endParaRPr lang="ko-KR" altLang="en-US" sz="1400" b="1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3563888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마이 페이지</a:t>
            </a:r>
            <a:endParaRPr lang="ko-KR" altLang="en-US" sz="1400" b="1" dirty="0"/>
          </a:p>
        </p:txBody>
      </p:sp>
      <p:cxnSp>
        <p:nvCxnSpPr>
          <p:cNvPr id="40" name="꺾인 연결선 39"/>
          <p:cNvCxnSpPr>
            <a:endCxn id="88" idx="1"/>
          </p:cNvCxnSpPr>
          <p:nvPr/>
        </p:nvCxnSpPr>
        <p:spPr>
          <a:xfrm flipV="1">
            <a:off x="2771800" y="1052736"/>
            <a:ext cx="792088" cy="51845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7" idx="3"/>
            <a:endCxn id="54" idx="1"/>
          </p:cNvCxnSpPr>
          <p:nvPr/>
        </p:nvCxnSpPr>
        <p:spPr>
          <a:xfrm>
            <a:off x="6876256" y="1052173"/>
            <a:ext cx="720080" cy="56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88" idx="3"/>
            <a:endCxn id="47" idx="1"/>
          </p:cNvCxnSpPr>
          <p:nvPr/>
        </p:nvCxnSpPr>
        <p:spPr>
          <a:xfrm flipV="1">
            <a:off x="4860032" y="1052173"/>
            <a:ext cx="720080" cy="56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47" idx="3"/>
            <a:endCxn id="55" idx="1"/>
          </p:cNvCxnSpPr>
          <p:nvPr/>
        </p:nvCxnSpPr>
        <p:spPr>
          <a:xfrm>
            <a:off x="6876256" y="1052173"/>
            <a:ext cx="720080" cy="90066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88" idx="3"/>
            <a:endCxn id="43" idx="1"/>
          </p:cNvCxnSpPr>
          <p:nvPr/>
        </p:nvCxnSpPr>
        <p:spPr>
          <a:xfrm>
            <a:off x="4860032" y="1052736"/>
            <a:ext cx="720080" cy="298926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88" idx="3"/>
            <a:endCxn id="52" idx="1"/>
          </p:cNvCxnSpPr>
          <p:nvPr/>
        </p:nvCxnSpPr>
        <p:spPr>
          <a:xfrm>
            <a:off x="4860032" y="1052736"/>
            <a:ext cx="720080" cy="507714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43" idx="3"/>
            <a:endCxn id="53" idx="1"/>
          </p:cNvCxnSpPr>
          <p:nvPr/>
        </p:nvCxnSpPr>
        <p:spPr>
          <a:xfrm flipV="1">
            <a:off x="6876256" y="4041426"/>
            <a:ext cx="720080" cy="5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43" idx="3"/>
            <a:endCxn id="45" idx="1"/>
          </p:cNvCxnSpPr>
          <p:nvPr/>
        </p:nvCxnSpPr>
        <p:spPr>
          <a:xfrm>
            <a:off x="6876256" y="4042004"/>
            <a:ext cx="720080" cy="89916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52" idx="3"/>
            <a:endCxn id="59" idx="1"/>
          </p:cNvCxnSpPr>
          <p:nvPr/>
        </p:nvCxnSpPr>
        <p:spPr>
          <a:xfrm flipV="1">
            <a:off x="6876256" y="6129300"/>
            <a:ext cx="720080" cy="5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cxnSp>
        <p:nvCxnSpPr>
          <p:cNvPr id="48" name="직선 화살표 연결선 47"/>
          <p:cNvCxnSpPr>
            <a:stCxn id="53" idx="2"/>
            <a:endCxn id="45" idx="0"/>
          </p:cNvCxnSpPr>
          <p:nvPr/>
        </p:nvCxnSpPr>
        <p:spPr>
          <a:xfrm>
            <a:off x="8244408" y="4329458"/>
            <a:ext cx="0" cy="3236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5580112" y="2672627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추천펜션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관리</a:t>
            </a:r>
            <a:endParaRPr lang="ko-KR" altLang="en-US" sz="1400" b="1" dirty="0"/>
          </a:p>
        </p:txBody>
      </p:sp>
      <p:cxnSp>
        <p:nvCxnSpPr>
          <p:cNvPr id="51" name="직선 화살표 연결선 50"/>
          <p:cNvCxnSpPr>
            <a:stCxn id="49" idx="3"/>
            <a:endCxn id="56" idx="1"/>
          </p:cNvCxnSpPr>
          <p:nvPr/>
        </p:nvCxnSpPr>
        <p:spPr>
          <a:xfrm>
            <a:off x="6876256" y="2960659"/>
            <a:ext cx="720080" cy="28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88" idx="3"/>
            <a:endCxn id="49" idx="1"/>
          </p:cNvCxnSpPr>
          <p:nvPr/>
        </p:nvCxnSpPr>
        <p:spPr>
          <a:xfrm>
            <a:off x="4860032" y="1052736"/>
            <a:ext cx="720080" cy="190792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정보입력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19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3</a:t>
                      </a:r>
                      <a:r>
                        <a:rPr lang="en-US" altLang="ko-KR" sz="2400" b="1" baseline="0" dirty="0" smtClean="0"/>
                        <a:t> – 2 - 2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808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929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5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확인 버튼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 가입 완료 메시지 창 확인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후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로그인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808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3169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5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아이디</a:t>
                      </a:r>
                      <a:r>
                        <a:rPr lang="en-US" altLang="ko-KR" sz="1500" b="1" dirty="0" smtClean="0"/>
                        <a:t>,   </a:t>
                      </a:r>
                      <a:r>
                        <a:rPr lang="ko-KR" altLang="en-US" sz="1500" b="1" dirty="0" smtClean="0"/>
                        <a:t>비밀번호</a:t>
                      </a:r>
                      <a:r>
                        <a:rPr lang="en-US" altLang="ko-KR" sz="1500" b="1" dirty="0" smtClean="0"/>
                        <a:t>,  </a:t>
                      </a:r>
                      <a:r>
                        <a:rPr lang="ko-KR" altLang="en-US" sz="1500" b="1" dirty="0" smtClean="0"/>
                        <a:t>이름</a:t>
                      </a:r>
                      <a:r>
                        <a:rPr lang="en-US" altLang="ko-KR" sz="1500" b="1" dirty="0" smtClean="0"/>
                        <a:t>,</a:t>
                      </a:r>
                      <a:endParaRPr lang="ko-KR" altLang="en-US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휴대폰 번호</a:t>
                      </a:r>
                      <a:r>
                        <a:rPr lang="en-US" altLang="ko-KR" sz="1500" b="1" dirty="0" smtClean="0"/>
                        <a:t>,   </a:t>
                      </a:r>
                      <a:r>
                        <a:rPr lang="ko-KR" altLang="en-US" sz="1500" b="1" dirty="0" smtClean="0"/>
                        <a:t>인증번호 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항목에 대한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미 기재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808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*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비밀번호 확인과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항목 하단에 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실시간 경고메세지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9296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ID,  </a:t>
                      </a:r>
                      <a:r>
                        <a:rPr lang="ko-KR" altLang="en-US" sz="1500" b="1" dirty="0" smtClean="0"/>
                        <a:t>이름</a:t>
                      </a:r>
                      <a:r>
                        <a:rPr lang="en-US" altLang="ko-KR" sz="1500" b="1" dirty="0" smtClean="0"/>
                        <a:t>,  </a:t>
                      </a:r>
                      <a:r>
                        <a:rPr lang="ko-KR" altLang="en-US" sz="1500" b="1" dirty="0" smtClean="0"/>
                        <a:t>휴대폰 번호 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형식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관리자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cxnSp>
        <p:nvCxnSpPr>
          <p:cNvPr id="9" name="꺾인 연결선 8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563888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마이 페이지</a:t>
            </a:r>
            <a:endParaRPr lang="ko-KR" altLang="en-US" sz="1400" b="1" dirty="0"/>
          </a:p>
        </p:txBody>
      </p:sp>
      <p:cxnSp>
        <p:nvCxnSpPr>
          <p:cNvPr id="21" name="꺾인 연결선 20"/>
          <p:cNvCxnSpPr>
            <a:endCxn id="15" idx="1"/>
          </p:cNvCxnSpPr>
          <p:nvPr/>
        </p:nvCxnSpPr>
        <p:spPr>
          <a:xfrm flipV="1">
            <a:off x="2771800" y="1052736"/>
            <a:ext cx="792088" cy="51845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endCxn id="23" idx="1"/>
          </p:cNvCxnSpPr>
          <p:nvPr/>
        </p:nvCxnSpPr>
        <p:spPr>
          <a:xfrm flipV="1">
            <a:off x="2771800" y="1952836"/>
            <a:ext cx="792088" cy="42844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endCxn id="27" idx="1"/>
          </p:cNvCxnSpPr>
          <p:nvPr/>
        </p:nvCxnSpPr>
        <p:spPr>
          <a:xfrm flipV="1">
            <a:off x="2771800" y="3753036"/>
            <a:ext cx="792088" cy="24842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endCxn id="24" idx="1"/>
          </p:cNvCxnSpPr>
          <p:nvPr/>
        </p:nvCxnSpPr>
        <p:spPr>
          <a:xfrm flipV="1">
            <a:off x="2771800" y="4653136"/>
            <a:ext cx="792088" cy="15841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1"/>
          </p:cNvCxnSpPr>
          <p:nvPr/>
        </p:nvCxnSpPr>
        <p:spPr>
          <a:xfrm flipV="1">
            <a:off x="2771800" y="2852936"/>
            <a:ext cx="792088" cy="33843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563888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80112" y="166797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소개</a:t>
            </a:r>
            <a:endParaRPr lang="ko-KR" altLang="en-US" sz="140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580112" y="257284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오시는 길</a:t>
            </a:r>
            <a:endParaRPr lang="ko-KR" altLang="en-US" sz="1400" b="1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5580112" y="346817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예약</a:t>
            </a:r>
            <a:endParaRPr lang="ko-KR" altLang="en-US" sz="1400" b="1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580112" y="436827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문의하기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endCxn id="46" idx="1"/>
          </p:cNvCxnSpPr>
          <p:nvPr/>
        </p:nvCxnSpPr>
        <p:spPr>
          <a:xfrm flipV="1">
            <a:off x="2771800" y="5553236"/>
            <a:ext cx="792088" cy="6840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41" idx="1"/>
          </p:cNvCxnSpPr>
          <p:nvPr/>
        </p:nvCxnSpPr>
        <p:spPr>
          <a:xfrm>
            <a:off x="2771800" y="6237312"/>
            <a:ext cx="792088" cy="2160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7" idx="3"/>
            <a:endCxn id="49" idx="1"/>
          </p:cNvCxnSpPr>
          <p:nvPr/>
        </p:nvCxnSpPr>
        <p:spPr>
          <a:xfrm flipV="1">
            <a:off x="4860032" y="1956011"/>
            <a:ext cx="720080" cy="179702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27" idx="3"/>
            <a:endCxn id="50" idx="1"/>
          </p:cNvCxnSpPr>
          <p:nvPr/>
        </p:nvCxnSpPr>
        <p:spPr>
          <a:xfrm flipV="1">
            <a:off x="4860032" y="2860874"/>
            <a:ext cx="720080" cy="89216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27" idx="3"/>
            <a:endCxn id="51" idx="1"/>
          </p:cNvCxnSpPr>
          <p:nvPr/>
        </p:nvCxnSpPr>
        <p:spPr>
          <a:xfrm>
            <a:off x="4860032" y="3753036"/>
            <a:ext cx="720080" cy="31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27" idx="3"/>
            <a:endCxn id="53" idx="1"/>
          </p:cNvCxnSpPr>
          <p:nvPr/>
        </p:nvCxnSpPr>
        <p:spPr>
          <a:xfrm>
            <a:off x="4860032" y="3753036"/>
            <a:ext cx="720080" cy="9032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596336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답변</a:t>
            </a:r>
            <a:endParaRPr lang="en-US" altLang="ko-KR" sz="1400" b="1" dirty="0" smtClean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7596336" y="526484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삭제</a:t>
            </a:r>
            <a:endParaRPr lang="ko-KR" altLang="en-US" sz="1400" b="1" dirty="0"/>
          </a:p>
        </p:txBody>
      </p:sp>
      <p:cxnSp>
        <p:nvCxnSpPr>
          <p:cNvPr id="57" name="직선 화살표 연결선 56"/>
          <p:cNvCxnSpPr>
            <a:stCxn id="53" idx="3"/>
            <a:endCxn id="45" idx="1"/>
          </p:cNvCxnSpPr>
          <p:nvPr/>
        </p:nvCxnSpPr>
        <p:spPr>
          <a:xfrm flipV="1">
            <a:off x="6876256" y="4653136"/>
            <a:ext cx="720080" cy="31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53" idx="3"/>
            <a:endCxn id="52" idx="1"/>
          </p:cNvCxnSpPr>
          <p:nvPr/>
        </p:nvCxnSpPr>
        <p:spPr>
          <a:xfrm>
            <a:off x="6876256" y="4656311"/>
            <a:ext cx="720080" cy="896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관리자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cxnSp>
        <p:nvCxnSpPr>
          <p:cNvPr id="10" name="꺾인 연결선 9"/>
          <p:cNvCxnSpPr>
            <a:stCxn id="4" idx="6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endCxn id="23" idx="1"/>
          </p:cNvCxnSpPr>
          <p:nvPr/>
        </p:nvCxnSpPr>
        <p:spPr>
          <a:xfrm flipV="1">
            <a:off x="2771800" y="1952836"/>
            <a:ext cx="792088" cy="42844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endCxn id="27" idx="1"/>
          </p:cNvCxnSpPr>
          <p:nvPr/>
        </p:nvCxnSpPr>
        <p:spPr>
          <a:xfrm flipV="1">
            <a:off x="2771800" y="3753036"/>
            <a:ext cx="792088" cy="24842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endCxn id="24" idx="1"/>
          </p:cNvCxnSpPr>
          <p:nvPr/>
        </p:nvCxnSpPr>
        <p:spPr>
          <a:xfrm flipV="1">
            <a:off x="2771800" y="4653136"/>
            <a:ext cx="792088" cy="15841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1"/>
          </p:cNvCxnSpPr>
          <p:nvPr/>
        </p:nvCxnSpPr>
        <p:spPr>
          <a:xfrm flipV="1">
            <a:off x="2771800" y="2852936"/>
            <a:ext cx="792088" cy="33843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563888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endCxn id="46" idx="1"/>
          </p:cNvCxnSpPr>
          <p:nvPr/>
        </p:nvCxnSpPr>
        <p:spPr>
          <a:xfrm flipV="1">
            <a:off x="2771800" y="5553236"/>
            <a:ext cx="792088" cy="6840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41" idx="1"/>
          </p:cNvCxnSpPr>
          <p:nvPr/>
        </p:nvCxnSpPr>
        <p:spPr>
          <a:xfrm>
            <a:off x="2771800" y="6237312"/>
            <a:ext cx="792088" cy="2160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5580112" y="436568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3563888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마이 페이지</a:t>
            </a:r>
            <a:endParaRPr lang="ko-KR" altLang="en-US" sz="1400" b="1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5580112" y="436568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자유 게시판</a:t>
            </a:r>
            <a:endParaRPr lang="ko-KR" altLang="en-US" sz="1400" b="1" dirty="0"/>
          </a:p>
        </p:txBody>
      </p:sp>
      <p:cxnSp>
        <p:nvCxnSpPr>
          <p:cNvPr id="85" name="꺾인 연결선 84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endCxn id="88" idx="1"/>
          </p:cNvCxnSpPr>
          <p:nvPr/>
        </p:nvCxnSpPr>
        <p:spPr>
          <a:xfrm flipV="1">
            <a:off x="2771800" y="1052736"/>
            <a:ext cx="792088" cy="51845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96336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삭제</a:t>
            </a:r>
            <a:endParaRPr lang="en-US" altLang="ko-KR" sz="1400" b="1" dirty="0" smtClean="0"/>
          </a:p>
        </p:txBody>
      </p:sp>
      <p:cxnSp>
        <p:nvCxnSpPr>
          <p:cNvPr id="89" name="꺾인 연결선 88"/>
          <p:cNvCxnSpPr>
            <a:endCxn id="84" idx="1"/>
          </p:cNvCxnSpPr>
          <p:nvPr/>
        </p:nvCxnSpPr>
        <p:spPr>
          <a:xfrm flipV="1">
            <a:off x="6876256" y="4653136"/>
            <a:ext cx="720080" cy="5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4" idx="3"/>
            <a:endCxn id="60" idx="1"/>
          </p:cNvCxnSpPr>
          <p:nvPr/>
        </p:nvCxnSpPr>
        <p:spPr>
          <a:xfrm>
            <a:off x="4860032" y="4653136"/>
            <a:ext cx="720080" cy="5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596336" y="526484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답변</a:t>
            </a:r>
            <a:endParaRPr lang="ko-KR" altLang="en-US" sz="1400" b="1" dirty="0"/>
          </a:p>
        </p:txBody>
      </p:sp>
      <p:cxnSp>
        <p:nvCxnSpPr>
          <p:cNvPr id="33" name="꺾인 연결선 32"/>
          <p:cNvCxnSpPr>
            <a:stCxn id="60" idx="3"/>
            <a:endCxn id="30" idx="1"/>
          </p:cNvCxnSpPr>
          <p:nvPr/>
        </p:nvCxnSpPr>
        <p:spPr>
          <a:xfrm>
            <a:off x="6876256" y="4653714"/>
            <a:ext cx="720080" cy="89916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관리자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75656" y="35010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cxnSp>
        <p:nvCxnSpPr>
          <p:cNvPr id="10" name="꺾인 연결선 9"/>
          <p:cNvCxnSpPr>
            <a:stCxn id="4" idx="6"/>
          </p:cNvCxnSpPr>
          <p:nvPr/>
        </p:nvCxnSpPr>
        <p:spPr>
          <a:xfrm>
            <a:off x="920676" y="3793384"/>
            <a:ext cx="554980" cy="24439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endCxn id="23" idx="1"/>
          </p:cNvCxnSpPr>
          <p:nvPr/>
        </p:nvCxnSpPr>
        <p:spPr>
          <a:xfrm flipV="1">
            <a:off x="2771800" y="1952836"/>
            <a:ext cx="792088" cy="42844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endCxn id="27" idx="1"/>
          </p:cNvCxnSpPr>
          <p:nvPr/>
        </p:nvCxnSpPr>
        <p:spPr>
          <a:xfrm flipV="1">
            <a:off x="2771800" y="3753036"/>
            <a:ext cx="792088" cy="24842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endCxn id="24" idx="1"/>
          </p:cNvCxnSpPr>
          <p:nvPr/>
        </p:nvCxnSpPr>
        <p:spPr>
          <a:xfrm flipV="1">
            <a:off x="2771800" y="4653136"/>
            <a:ext cx="792088" cy="15841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1"/>
          </p:cNvCxnSpPr>
          <p:nvPr/>
        </p:nvCxnSpPr>
        <p:spPr>
          <a:xfrm flipV="1">
            <a:off x="2771800" y="2852936"/>
            <a:ext cx="792088" cy="33843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563888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endCxn id="46" idx="1"/>
          </p:cNvCxnSpPr>
          <p:nvPr/>
        </p:nvCxnSpPr>
        <p:spPr>
          <a:xfrm flipV="1">
            <a:off x="2771800" y="5553236"/>
            <a:ext cx="792088" cy="6840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endCxn id="41" idx="1"/>
          </p:cNvCxnSpPr>
          <p:nvPr/>
        </p:nvCxnSpPr>
        <p:spPr>
          <a:xfrm>
            <a:off x="2771800" y="6237312"/>
            <a:ext cx="792088" cy="2160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5580112" y="436568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3563888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마이 페이지</a:t>
            </a:r>
            <a:endParaRPr lang="ko-KR" altLang="en-US" sz="1400" b="1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5580112" y="436568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삭제</a:t>
            </a:r>
            <a:endParaRPr lang="ko-KR" altLang="en-US" sz="1400" b="1" dirty="0"/>
          </a:p>
        </p:txBody>
      </p:sp>
      <p:cxnSp>
        <p:nvCxnSpPr>
          <p:cNvPr id="85" name="꺾인 연결선 84"/>
          <p:cNvCxnSpPr>
            <a:stCxn id="4" idx="6"/>
            <a:endCxn id="6" idx="1"/>
          </p:cNvCxnSpPr>
          <p:nvPr/>
        </p:nvCxnSpPr>
        <p:spPr>
          <a:xfrm flipV="1">
            <a:off x="920676" y="3789040"/>
            <a:ext cx="554980" cy="43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endCxn id="88" idx="1"/>
          </p:cNvCxnSpPr>
          <p:nvPr/>
        </p:nvCxnSpPr>
        <p:spPr>
          <a:xfrm flipV="1">
            <a:off x="2771800" y="1052736"/>
            <a:ext cx="792088" cy="51845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5580112" y="3465293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각종 문의</a:t>
            </a:r>
            <a:endParaRPr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580112" y="436568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공지 사항</a:t>
            </a:r>
            <a:endParaRPr lang="ko-KR" altLang="en-US" sz="1400" b="1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5580112" y="5264915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Q &amp; A</a:t>
            </a:r>
            <a:endParaRPr lang="ko-KR" altLang="en-US" sz="1400" b="1" dirty="0"/>
          </a:p>
        </p:txBody>
      </p:sp>
      <p:cxnSp>
        <p:nvCxnSpPr>
          <p:cNvPr id="78" name="꺾인 연결선 77"/>
          <p:cNvCxnSpPr>
            <a:endCxn id="73" idx="1"/>
          </p:cNvCxnSpPr>
          <p:nvPr/>
        </p:nvCxnSpPr>
        <p:spPr>
          <a:xfrm flipV="1">
            <a:off x="4860032" y="3753325"/>
            <a:ext cx="720080" cy="179991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74" idx="1"/>
          </p:cNvCxnSpPr>
          <p:nvPr/>
        </p:nvCxnSpPr>
        <p:spPr>
          <a:xfrm flipV="1">
            <a:off x="4860032" y="4653714"/>
            <a:ext cx="720080" cy="89952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endCxn id="75" idx="1"/>
          </p:cNvCxnSpPr>
          <p:nvPr/>
        </p:nvCxnSpPr>
        <p:spPr>
          <a:xfrm flipV="1">
            <a:off x="4860032" y="5552947"/>
            <a:ext cx="720080" cy="2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7596336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쓰기</a:t>
            </a:r>
            <a:endParaRPr lang="en-US" altLang="ko-KR" sz="1400" b="1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475656" y="594928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596336" y="526484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삭제</a:t>
            </a:r>
            <a:endParaRPr lang="ko-KR" altLang="en-US" sz="1400" b="1" dirty="0"/>
          </a:p>
        </p:txBody>
      </p:sp>
      <p:cxnSp>
        <p:nvCxnSpPr>
          <p:cNvPr id="36" name="직선 화살표 연결선 35"/>
          <p:cNvCxnSpPr>
            <a:stCxn id="75" idx="3"/>
            <a:endCxn id="34" idx="1"/>
          </p:cNvCxnSpPr>
          <p:nvPr/>
        </p:nvCxnSpPr>
        <p:spPr>
          <a:xfrm flipV="1">
            <a:off x="6876256" y="5552878"/>
            <a:ext cx="720080" cy="6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7596336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삭제</a:t>
            </a:r>
            <a:endParaRPr lang="ko-KR" altLang="en-US" sz="14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596336" y="3465289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글 수정</a:t>
            </a:r>
            <a:endParaRPr lang="en-US" altLang="ko-KR" sz="1400" b="1" dirty="0" smtClean="0"/>
          </a:p>
        </p:txBody>
      </p:sp>
      <p:cxnSp>
        <p:nvCxnSpPr>
          <p:cNvPr id="45" name="꺾인 연결선 44"/>
          <p:cNvCxnSpPr>
            <a:stCxn id="74" idx="3"/>
            <a:endCxn id="42" idx="1"/>
          </p:cNvCxnSpPr>
          <p:nvPr/>
        </p:nvCxnSpPr>
        <p:spPr>
          <a:xfrm flipV="1">
            <a:off x="6876256" y="3753321"/>
            <a:ext cx="720080" cy="90039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74" idx="3"/>
            <a:endCxn id="40" idx="1"/>
          </p:cNvCxnSpPr>
          <p:nvPr/>
        </p:nvCxnSpPr>
        <p:spPr>
          <a:xfrm flipV="1">
            <a:off x="6876256" y="2852936"/>
            <a:ext cx="720080" cy="18007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74" idx="3"/>
            <a:endCxn id="84" idx="1"/>
          </p:cNvCxnSpPr>
          <p:nvPr/>
        </p:nvCxnSpPr>
        <p:spPr>
          <a:xfrm flipV="1">
            <a:off x="6876256" y="4653136"/>
            <a:ext cx="720080" cy="5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7596336" y="61653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답변</a:t>
            </a:r>
            <a:endParaRPr lang="ko-KR" altLang="en-US" sz="1400" b="1" dirty="0"/>
          </a:p>
        </p:txBody>
      </p:sp>
      <p:cxnSp>
        <p:nvCxnSpPr>
          <p:cNvPr id="49" name="꺾인 연결선 48"/>
          <p:cNvCxnSpPr>
            <a:stCxn id="75" idx="3"/>
            <a:endCxn id="44" idx="1"/>
          </p:cNvCxnSpPr>
          <p:nvPr/>
        </p:nvCxnSpPr>
        <p:spPr>
          <a:xfrm>
            <a:off x="6876256" y="5552947"/>
            <a:ext cx="720080" cy="9003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lang="en-US" altLang="ko-KR" sz="3200" b="1" noProof="0" dirty="0" smtClean="0">
                <a:latin typeface="+mj-lt"/>
                <a:ea typeface="+mj-ea"/>
                <a:cs typeface="+mj-cs"/>
              </a:rPr>
              <a:t>(</a:t>
            </a:r>
            <a:r>
              <a:rPr lang="ko-KR" altLang="en-US" sz="3200" b="1" noProof="0" dirty="0" err="1" smtClean="0">
                <a:latin typeface="+mj-lt"/>
                <a:ea typeface="+mj-ea"/>
                <a:cs typeface="+mj-cs"/>
              </a:rPr>
              <a:t>메인페이지</a:t>
            </a:r>
            <a:r>
              <a:rPr lang="en-US" altLang="ko-KR" sz="3200" b="1" noProof="0" dirty="0" smtClean="0"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050" y="620688"/>
            <a:ext cx="9163050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검색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64704"/>
            <a:ext cx="87249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28700"/>
            <a:ext cx="91440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24744"/>
            <a:ext cx="9144000" cy="5733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2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28700"/>
            <a:ext cx="91440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24745"/>
            <a:ext cx="9143999" cy="5733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3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7477"/>
            <a:ext cx="9144000" cy="573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28700"/>
            <a:ext cx="91440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(ID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찾기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28700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0889"/>
            <a:ext cx="9144000" cy="574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(ID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찾기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28700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30305"/>
            <a:ext cx="9144000" cy="572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914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3549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4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ID/PW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입력</a:t>
                      </a:r>
                      <a:r>
                        <a:rPr lang="en-US" altLang="ko-KR" sz="1500" b="1" baseline="0" dirty="0" smtClean="0"/>
                        <a:t>, ID/PW </a:t>
                      </a:r>
                      <a:r>
                        <a:rPr lang="ko-KR" altLang="en-US" sz="1500" b="1" baseline="0" dirty="0" smtClean="0"/>
                        <a:t>찾기</a:t>
                      </a:r>
                      <a:r>
                        <a:rPr lang="en-US" altLang="ko-KR" sz="1500" b="1" baseline="0" dirty="0" smtClean="0"/>
                        <a:t>,</a:t>
                      </a:r>
                      <a:r>
                        <a:rPr lang="ko-KR" altLang="en-US" sz="1500" b="1" baseline="0" dirty="0" smtClean="0"/>
                        <a:t> 회원가입</a:t>
                      </a:r>
                      <a:r>
                        <a:rPr lang="en-US" altLang="ko-KR" sz="1500" b="1" baseline="0" dirty="0" smtClean="0"/>
                        <a:t>, </a:t>
                      </a:r>
                      <a:r>
                        <a:rPr lang="ko-KR" altLang="en-US" sz="1500" b="1" baseline="0" dirty="0" smtClean="0"/>
                        <a:t>로그인 가능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로그인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메인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03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찾기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 </a:t>
                      </a:r>
                      <a:r>
                        <a:rPr lang="ko-KR" altLang="en-US" sz="1500" b="1" dirty="0" smtClean="0"/>
                        <a:t>찾기</a:t>
                      </a:r>
                      <a:r>
                        <a:rPr lang="ko-KR" altLang="en-US" sz="1500" b="1" baseline="0" dirty="0" smtClean="0"/>
                        <a:t>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PW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찾기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PW </a:t>
                      </a:r>
                      <a:r>
                        <a:rPr lang="ko-KR" altLang="en-US" sz="1500" b="1" dirty="0" smtClean="0"/>
                        <a:t>찾기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회원가입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회원가입 약관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로그인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메인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37603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440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ID,  PW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미 기재 항목에 대한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 경고 메시지 창 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 / PW </a:t>
                      </a:r>
                      <a:r>
                        <a:rPr lang="ko-KR" altLang="en-US" sz="1500" b="1" dirty="0" smtClean="0"/>
                        <a:t>불 일치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정보 불 일치 경고 메시지 창 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0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4-3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DB</a:t>
                      </a:r>
                      <a:r>
                        <a:rPr lang="ko-KR" altLang="en-US" sz="1500" b="1" dirty="0" smtClean="0"/>
                        <a:t>에 저장된 유저정보가 없을시 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</a:tr>
              <a:tr h="5440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4-4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로그인 유저가 블랙 리스트인 경우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경고 메시지 창 확인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sz="1500" b="1" dirty="0" smtClean="0"/>
                        <a:t>로그인 불가능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(PW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찾기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1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70223"/>
            <a:ext cx="9144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9042"/>
            <a:ext cx="9144000" cy="568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(PW</a:t>
            </a:r>
            <a:r>
              <a:rPr kumimoji="0" lang="en-US" altLang="ko-K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찾기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2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70223"/>
            <a:ext cx="9144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74603"/>
            <a:ext cx="9143999" cy="5683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(</a:t>
            </a:r>
            <a:r>
              <a:rPr lang="ko-KR" altLang="en-US" sz="3200" b="1" dirty="0" smtClean="0">
                <a:latin typeface="+mj-lt"/>
                <a:ea typeface="+mj-ea"/>
                <a:cs typeface="+mj-cs"/>
              </a:rPr>
              <a:t>로그인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지역별 </a:t>
            </a: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펜션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28700"/>
            <a:ext cx="9144000" cy="61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3200" b="1" noProof="0" dirty="0" smtClean="0">
                <a:latin typeface="+mj-lt"/>
                <a:ea typeface="+mj-ea"/>
                <a:cs typeface="+mj-cs"/>
              </a:rPr>
              <a:t>예약 및 결제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1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6692"/>
            <a:ext cx="9144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49982"/>
            <a:ext cx="9144000" cy="580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3200" b="1" noProof="0" dirty="0" smtClean="0">
                <a:latin typeface="+mj-lt"/>
                <a:ea typeface="+mj-ea"/>
                <a:cs typeface="+mj-cs"/>
              </a:rPr>
              <a:t>예약 및 결제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2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6692"/>
            <a:ext cx="9144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52736"/>
            <a:ext cx="9144000" cy="5791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3200" b="1" noProof="0" dirty="0" smtClean="0">
                <a:latin typeface="+mj-lt"/>
                <a:ea typeface="+mj-ea"/>
                <a:cs typeface="+mj-cs"/>
              </a:rPr>
              <a:t>예약 및 결제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3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6692"/>
            <a:ext cx="9144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6"/>
            <a:ext cx="9144000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3200" b="1" noProof="0" dirty="0" smtClean="0">
                <a:latin typeface="+mj-lt"/>
                <a:ea typeface="+mj-ea"/>
                <a:cs typeface="+mj-cs"/>
              </a:rPr>
              <a:t>예약 및 결제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6692"/>
            <a:ext cx="9144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6"/>
            <a:ext cx="9144000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3200" b="1" noProof="0" dirty="0" smtClean="0">
                <a:latin typeface="+mj-lt"/>
                <a:ea typeface="+mj-ea"/>
                <a:cs typeface="+mj-cs"/>
              </a:rPr>
              <a:t>예약 및 결제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5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6692"/>
            <a:ext cx="9144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52736"/>
            <a:ext cx="9144000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3200" b="1" noProof="0" dirty="0" smtClean="0">
                <a:latin typeface="+mj-lt"/>
                <a:ea typeface="+mj-ea"/>
                <a:cs typeface="+mj-cs"/>
              </a:rPr>
              <a:t>예약 및 결제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5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6692"/>
            <a:ext cx="9144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52736"/>
            <a:ext cx="9144000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ID </a:t>
            </a:r>
            <a:r>
              <a:rPr lang="ko-KR" altLang="en-US" b="1" dirty="0" smtClean="0"/>
              <a:t>찾기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90" cy="576000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1625591"/>
                <a:gridCol w="1625591"/>
                <a:gridCol w="3251181"/>
              </a:tblGrid>
              <a:tr h="53914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5 - 1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6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ID </a:t>
                      </a:r>
                      <a:r>
                        <a:rPr lang="ko-KR" altLang="en-US" sz="1500" b="1" dirty="0" smtClean="0"/>
                        <a:t>분실 시 회원가입 시 입력한 정보로 찾는 기능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6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500" b="1" baseline="0" dirty="0" smtClean="0"/>
                        <a:t>ID  </a:t>
                      </a:r>
                      <a:r>
                        <a:rPr lang="ko-KR" altLang="en-US" sz="1500" b="1" baseline="0" dirty="0" smtClean="0"/>
                        <a:t>찾기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6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6304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2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인증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메일로 인증 번호 발송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32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인증번호 확인</a:t>
                      </a:r>
                      <a:r>
                        <a:rPr lang="ko-KR" altLang="en-US" sz="1500" b="1" baseline="0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발송된 인증 번호와 비교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2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확인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 </a:t>
                      </a:r>
                      <a:r>
                        <a:rPr lang="ko-KR" altLang="en-US" sz="1500" b="1" dirty="0" smtClean="0"/>
                        <a:t>확인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26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PW </a:t>
                      </a:r>
                      <a:r>
                        <a:rPr lang="ko-KR" altLang="en-US" sz="1500" b="1" dirty="0" smtClean="0"/>
                        <a:t>찾기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PW </a:t>
                      </a:r>
                      <a:r>
                        <a:rPr lang="ko-KR" altLang="en-US" sz="1500" b="1" dirty="0" smtClean="0"/>
                        <a:t>찾기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26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5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회원가입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회원가입 약관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26304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26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메일 주소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항목 입력란 하단에</a:t>
                      </a:r>
                      <a:r>
                        <a:rPr lang="ko-KR" altLang="en-US" sz="1500" b="1" baseline="0" dirty="0" smtClean="0"/>
                        <a:t> </a:t>
                      </a:r>
                      <a:endParaRPr lang="en-US" altLang="ko-KR" sz="1500" b="1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baseline="0" dirty="0" smtClean="0"/>
                        <a:t>경고 메세지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26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형식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32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2-1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인증번호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326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2-2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326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3-1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이름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326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3-2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형식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3200" b="1" noProof="0" dirty="0" smtClean="0">
                <a:latin typeface="+mj-lt"/>
                <a:ea typeface="+mj-ea"/>
                <a:cs typeface="+mj-cs"/>
              </a:rPr>
              <a:t>예약 및 결제 </a:t>
            </a:r>
            <a:r>
              <a:rPr lang="en-US" altLang="ko-KR" sz="3200" b="1" noProof="0" dirty="0" smtClean="0">
                <a:latin typeface="+mj-lt"/>
                <a:ea typeface="+mj-ea"/>
                <a:cs typeface="+mj-cs"/>
              </a:rPr>
              <a:t>6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6692"/>
            <a:ext cx="9144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6"/>
            <a:ext cx="9144000" cy="580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테마별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펜션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62110"/>
            <a:ext cx="9144001" cy="6195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3200" b="1" dirty="0" err="1" smtClean="0">
                <a:latin typeface="+mj-lt"/>
                <a:ea typeface="+mj-ea"/>
                <a:cs typeface="+mj-cs"/>
              </a:rPr>
              <a:t>추천펜션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61256"/>
            <a:ext cx="9144000" cy="58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비회원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0708"/>
            <a:ext cx="9144000" cy="605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</a:t>
            </a:r>
            <a:r>
              <a:rPr kumimoji="0" lang="ko-KR" alt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" y="764704"/>
            <a:ext cx="90963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6893"/>
            <a:ext cx="9144000" cy="5711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</a:t>
            </a:r>
            <a:r>
              <a:rPr kumimoji="0" lang="ko-KR" alt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2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" y="764704"/>
            <a:ext cx="90963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38599"/>
            <a:ext cx="9144000" cy="571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</a:t>
            </a:r>
            <a:r>
              <a:rPr kumimoji="0" lang="ko-KR" alt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 </a:t>
            </a:r>
            <a:r>
              <a:rPr lang="en-US" altLang="ko-KR" sz="3200" b="1" dirty="0" smtClean="0">
                <a:latin typeface="+mj-lt"/>
                <a:ea typeface="+mj-ea"/>
                <a:cs typeface="+mj-cs"/>
              </a:rPr>
              <a:t>3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" y="764704"/>
            <a:ext cx="90963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6893"/>
            <a:ext cx="9144000" cy="5711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관리자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764704"/>
            <a:ext cx="9096375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고객센터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0708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82897"/>
            <a:ext cx="9144000" cy="5675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고객센터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0708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1190"/>
            <a:ext cx="9144000" cy="566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ID </a:t>
            </a:r>
            <a:r>
              <a:rPr lang="ko-KR" altLang="en-US" b="1" dirty="0" smtClean="0"/>
              <a:t>확인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82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5 - 2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ID</a:t>
                      </a:r>
                      <a:r>
                        <a:rPr lang="ko-KR" altLang="en-US" sz="1500" b="1" dirty="0" smtClean="0"/>
                        <a:t>를 확인하는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ID </a:t>
                      </a:r>
                      <a:r>
                        <a:rPr lang="ko-KR" altLang="en-US" sz="1500" b="1" dirty="0" smtClean="0"/>
                        <a:t>찾기</a:t>
                      </a:r>
                      <a:r>
                        <a:rPr lang="ko-KR" altLang="en-US" sz="1500" b="1" baseline="0" dirty="0" smtClean="0"/>
                        <a:t> 페이지에서 확인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79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797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PW </a:t>
                      </a:r>
                      <a:r>
                        <a:rPr lang="ko-KR" altLang="en-US" sz="1500" b="1" dirty="0" smtClean="0"/>
                        <a:t>찾기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PW </a:t>
                      </a:r>
                      <a:r>
                        <a:rPr lang="ko-KR" altLang="en-US" sz="1500" b="1" dirty="0" smtClean="0"/>
                        <a:t>찾기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797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회원가입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회원가입 약관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797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로그인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로그인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797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797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*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일치하는 정보가 없을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고객센터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Q&amp;A – 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비회원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고객센터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Q&amp;A – 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회원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6893"/>
            <a:ext cx="9144000" cy="5711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고객센터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Q&amp;A – 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회원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2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0748"/>
            <a:ext cx="9144000" cy="5697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고객센터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Q&amp;A – 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관리자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6692"/>
            <a:ext cx="9144000" cy="6201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00708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18901"/>
            <a:ext cx="9144000" cy="56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00708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18901"/>
            <a:ext cx="9144000" cy="563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00708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00150"/>
            <a:ext cx="91440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00708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10606"/>
            <a:ext cx="9144000" cy="564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5)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00708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10607"/>
            <a:ext cx="9144000" cy="5661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사업자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 1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5644"/>
            <a:ext cx="91344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6450"/>
            <a:ext cx="9134475" cy="57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PW </a:t>
            </a:r>
            <a:r>
              <a:rPr lang="ko-KR" altLang="en-US" b="1" dirty="0" smtClean="0"/>
              <a:t>찾기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90" cy="576759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1625591"/>
                <a:gridCol w="1625591"/>
                <a:gridCol w="3251181"/>
              </a:tblGrid>
              <a:tr h="54000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6 - 1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PW </a:t>
                      </a:r>
                      <a:r>
                        <a:rPr lang="ko-KR" altLang="en-US" sz="1500" b="1" dirty="0" smtClean="0"/>
                        <a:t>분실 시 회원가입 시 입력한 정보로 찾는 기능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500" b="1" baseline="0" dirty="0" smtClean="0"/>
                        <a:t>PW  </a:t>
                      </a:r>
                      <a:r>
                        <a:rPr lang="ko-KR" altLang="en-US" sz="1500" b="1" baseline="0" dirty="0" smtClean="0"/>
                        <a:t>찾기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850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85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인증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메일로 인증 번호 발송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3485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인증번호 확인</a:t>
                      </a:r>
                      <a:r>
                        <a:rPr lang="ko-KR" altLang="en-US" sz="1500" b="1" baseline="0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발송된 인증 번호와 비교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85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확인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PW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확인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85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 </a:t>
                      </a:r>
                      <a:r>
                        <a:rPr lang="ko-KR" altLang="en-US" sz="1500" b="1" dirty="0" smtClean="0"/>
                        <a:t>찾기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 </a:t>
                      </a:r>
                      <a:r>
                        <a:rPr lang="ko-KR" altLang="en-US" sz="1500" b="1" dirty="0" smtClean="0"/>
                        <a:t>찾기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850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85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메일 주소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항목 입력란 하단에</a:t>
                      </a:r>
                      <a:r>
                        <a:rPr lang="ko-KR" altLang="en-US" sz="1500" b="1" baseline="0" dirty="0" smtClean="0"/>
                        <a:t> </a:t>
                      </a:r>
                      <a:endParaRPr lang="en-US" altLang="ko-KR" sz="1500" b="1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baseline="0" dirty="0" smtClean="0"/>
                        <a:t>경고 메세지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85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형식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3485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2-1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인증번호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3485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2-2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3485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3-1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3485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3-2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형식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사업자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5644"/>
            <a:ext cx="91344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0889"/>
            <a:ext cx="9144000" cy="574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사업자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5644"/>
            <a:ext cx="91344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6450"/>
            <a:ext cx="9134475" cy="57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사업자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5644"/>
            <a:ext cx="91344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" y="1110889"/>
            <a:ext cx="9124950" cy="574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사업자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5)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5644"/>
            <a:ext cx="91344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" y="1110888"/>
            <a:ext cx="9134475" cy="574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관리자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696"/>
            <a:ext cx="9143999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02595"/>
            <a:ext cx="9144000" cy="575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관리자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2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696"/>
            <a:ext cx="9143999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98869"/>
            <a:ext cx="9144000" cy="575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관리자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696"/>
            <a:ext cx="9143999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97034"/>
            <a:ext cx="9144000" cy="576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관리자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696"/>
            <a:ext cx="9143999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97034"/>
            <a:ext cx="9144000" cy="576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3-2. sequence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다이어그램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2800" b="1" dirty="0" smtClean="0">
                <a:latin typeface="+mj-lt"/>
                <a:ea typeface="+mj-ea"/>
                <a:cs typeface="+mj-cs"/>
              </a:rPr>
              <a:t>관리자 </a:t>
            </a:r>
            <a:r>
              <a:rPr lang="en-US" altLang="ko-KR" sz="2800" b="1" dirty="0" smtClean="0">
                <a:latin typeface="+mj-lt"/>
                <a:ea typeface="+mj-ea"/>
                <a:cs typeface="+mj-cs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696"/>
            <a:ext cx="9143999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08" y="1088740"/>
            <a:ext cx="9144508" cy="576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3-3. Class </a:t>
            </a:r>
            <a:r>
              <a:rPr lang="ko-KR" altLang="en-US" sz="3200" b="1" dirty="0" smtClean="0"/>
              <a:t>다이어그램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9144000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PW </a:t>
            </a:r>
            <a:r>
              <a:rPr lang="ko-KR" altLang="en-US" b="1" dirty="0" smtClean="0"/>
              <a:t>확인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362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6 - 2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PW</a:t>
                      </a:r>
                      <a:r>
                        <a:rPr lang="ko-KR" altLang="en-US" sz="1500" b="1" dirty="0" smtClean="0"/>
                        <a:t>를 확인하는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PW</a:t>
                      </a:r>
                      <a:r>
                        <a:rPr lang="ko-KR" altLang="en-US" sz="1500" b="1" dirty="0" smtClean="0"/>
                        <a:t>찾기</a:t>
                      </a:r>
                      <a:r>
                        <a:rPr lang="ko-KR" altLang="en-US" sz="1500" b="1" baseline="0" dirty="0" smtClean="0"/>
                        <a:t> 페이지에서 확인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5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로그인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로그인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5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519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*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일치하는 정보가 없을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3-3. Class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 (Bean)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00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 MENU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) </a:t>
            </a:r>
            <a:endParaRPr lang="ko-KR" altLang="en-US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79512" y="1182961"/>
          <a:ext cx="8805664" cy="378898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76620"/>
                <a:gridCol w="3164522"/>
                <a:gridCol w="3164522"/>
              </a:tblGrid>
              <a:tr h="49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Column 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Data</a:t>
                      </a:r>
                      <a:r>
                        <a:rPr lang="en-US" altLang="ko-KR" sz="2400" b="1" baseline="0" dirty="0" smtClean="0"/>
                        <a:t> Type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Contents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MENUKEY</a:t>
                      </a:r>
                      <a:endParaRPr lang="en-US" altLang="ko-KR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VARCHAR2(50 BYTE)</a:t>
                      </a:r>
                      <a:endParaRPr lang="en-US" altLang="ko-KR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메뉴키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kern="1200" dirty="0" smtClean="0"/>
                        <a:t>TOPKEY</a:t>
                      </a:r>
                      <a:endParaRPr lang="en-US" altLang="ko-KR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/>
                        <a:t>VARCHAR2(50 BYTE)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탑의메뉴키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kern="1200" dirty="0" smtClean="0"/>
                        <a:t>TOPSERVICE</a:t>
                      </a:r>
                      <a:endParaRPr lang="en-US" altLang="ko-KR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/>
                        <a:t>VARCHAR2(50 BYTE)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탑의 서비스키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kern="1200" dirty="0" smtClean="0"/>
                        <a:t>MENUTYPE</a:t>
                      </a:r>
                      <a:endParaRPr lang="ko-KR" altLang="en-US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/>
                        <a:t>VARCHAR2(20 BYTE)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메뉴의 종류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 PAY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) </a:t>
            </a:r>
            <a:endParaRPr lang="ko-KR" altLang="en-US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79512" y="1182961"/>
          <a:ext cx="8805664" cy="378898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76620"/>
                <a:gridCol w="3164522"/>
                <a:gridCol w="3164522"/>
              </a:tblGrid>
              <a:tr h="49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Column 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Data</a:t>
                      </a:r>
                      <a:r>
                        <a:rPr lang="en-US" altLang="ko-KR" sz="2400" b="1" baseline="0" dirty="0" smtClean="0"/>
                        <a:t> Type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Contents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PAYDAY</a:t>
                      </a:r>
                      <a:endParaRPr lang="en-US" altLang="ko-KR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/>
                        <a:t>VARCHAR2(300 BYTE)</a:t>
                      </a:r>
                      <a:endParaRPr lang="en-US" altLang="ko-KR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결제일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kern="1200" dirty="0" smtClean="0"/>
                        <a:t>MYMONEY</a:t>
                      </a:r>
                      <a:endParaRPr lang="en-US" altLang="ko-KR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/>
                        <a:t>NUMBER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회사매출액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kern="1200" dirty="0" smtClean="0"/>
                        <a:t>SAUPID</a:t>
                      </a:r>
                      <a:endParaRPr lang="en-US" altLang="ko-KR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/>
                        <a:t>VARCHAR2(40 BYTE)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사업자아이디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IBGMMONEY</a:t>
                      </a:r>
                      <a:endParaRPr lang="ko-KR" altLang="en-US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/>
                        <a:t>NUMBER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사업자입금액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 TOPSERCH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) </a:t>
            </a:r>
            <a:endParaRPr lang="ko-KR" altLang="en-US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79512" y="1182961"/>
          <a:ext cx="8805664" cy="132010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76620"/>
                <a:gridCol w="3164522"/>
                <a:gridCol w="3164522"/>
              </a:tblGrid>
              <a:tr h="49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Column 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Data</a:t>
                      </a:r>
                      <a:r>
                        <a:rPr lang="en-US" altLang="ko-KR" sz="2400" b="1" baseline="0" dirty="0" smtClean="0"/>
                        <a:t> Type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Contents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ADDRESS1</a:t>
                      </a:r>
                      <a:endParaRPr lang="en-US" altLang="ko-KR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/>
                        <a:t>VARCHAR2(50 BYTE)</a:t>
                      </a:r>
                      <a:endParaRPr lang="en-US" altLang="ko-KR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검색용주소값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 MEMBER )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90440" y="1274733"/>
          <a:ext cx="8805664" cy="508615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76620"/>
                <a:gridCol w="3164522"/>
                <a:gridCol w="3164522"/>
              </a:tblGrid>
              <a:tr h="49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Column 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Data</a:t>
                      </a:r>
                      <a:r>
                        <a:rPr lang="en-US" altLang="ko-KR" sz="2400" b="1" baseline="0" dirty="0" smtClean="0"/>
                        <a:t> Type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Contents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803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ID</a:t>
                      </a:r>
                      <a:endParaRPr lang="en-US" altLang="ko-KR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/>
                        <a:t>VARCHAR2(200BYTE)</a:t>
                      </a:r>
                      <a:endParaRPr lang="en-US" altLang="ko-KR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아이디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8030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/>
                        <a:t>PASSWORD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/>
                        <a:t>VARCHAR2(200BYTE)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비밀번호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kern="1200" dirty="0" smtClean="0"/>
                        <a:t>VARCHAR2(200BYTE)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이름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/>
                        <a:t>EMAIL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kern="1200" dirty="0" smtClean="0"/>
                        <a:t>VARCHAR2(200BYTE)</a:t>
                      </a:r>
                      <a:endParaRPr lang="ko-KR" altLang="en-US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 smtClean="0"/>
                        <a:t>이메일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/>
                        <a:t>TELL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kern="1200" dirty="0" smtClean="0"/>
                        <a:t>VARCHAR2(200BYTE)</a:t>
                      </a:r>
                      <a:endParaRPr lang="ko-KR" altLang="en-US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/>
                        <a:t>연락처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/>
                        <a:t>POINT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/>
                        <a:t>NUMBER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/>
                        <a:t>적립금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GRADE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/>
                        <a:t>NUMBER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등급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SAUPJAINDEX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/>
                        <a:t>NUMBER</a:t>
                      </a:r>
                      <a:endParaRPr lang="ko-KR" altLang="en-US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/>
                        <a:t>사업자등급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 PENTION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)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53927" y="1201707"/>
          <a:ext cx="8805664" cy="52120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76620"/>
                <a:gridCol w="3164522"/>
                <a:gridCol w="3164522"/>
              </a:tblGrid>
              <a:tr h="442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Column 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</a:t>
                      </a:r>
                      <a:r>
                        <a:rPr lang="en-US" altLang="ko-KR" sz="24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Type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PID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VACHAR2(30 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사업자 아이디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PGRADE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사업자 등급</a:t>
                      </a: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PENTIONNAME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VACHAR2(200BYTE)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펜션명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ADDRESS1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VACHAR2(100BYTE)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지역</a:t>
                      </a: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ADDRESS2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VACHAR2(200BYTE)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상세지역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PTELL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VACHAR2(50BYTE)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연락처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THEMA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VACHAR2(500BYTE)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테마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THEMAOPTION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VACHAR2(500BYTE)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옵션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PCONTENT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VACHAR2(3500BYTE)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펜션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소개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CHUCHUNPOINT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NUMBER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경매포인트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/>
                        <a:t>CHUCHUNRANK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/>
                        <a:t>NUMBER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추천펜션순위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MAINPHOTO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VACHAR2(500 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펜션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대표 사진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54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AREAPHOTO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VACHAR2(500 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외부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전경 사진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 RETURNPAY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)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53927" y="1201703"/>
          <a:ext cx="8805664" cy="551346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76620"/>
                <a:gridCol w="3164522"/>
                <a:gridCol w="3164522"/>
              </a:tblGrid>
              <a:tr h="612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Column 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</a:t>
                      </a:r>
                      <a:r>
                        <a:rPr lang="en-US" altLang="ko-KR" sz="24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Type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0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STARTDAY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VACHAR2(30 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예약시작일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0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PID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사업자 아이디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90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YEYAKID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VACHAR2(200BYTE)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예약자 아이디</a:t>
                      </a:r>
                    </a:p>
                  </a:txBody>
                  <a:tcPr anchor="ctr"/>
                </a:tc>
              </a:tr>
              <a:tr h="490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YEYAKTERM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VACHAR2(100BYTE)</a:t>
                      </a:r>
                      <a:endParaRPr lang="ko-KR" altLang="en-US" sz="18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예약기간</a:t>
                      </a:r>
                    </a:p>
                  </a:txBody>
                  <a:tcPr anchor="ctr"/>
                </a:tc>
              </a:tr>
              <a:tr h="490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YEYAKROOMNAME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VACHAR2(200BYTE)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예약한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방이름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0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YEYAKPENTIONNAME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VACHAR2(50BYTE)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예약한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펜션이름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0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YEYAKINWON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VACHAR2(500BYTE)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예약인원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0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ROOMINDEX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VACHAR2(500BYTE)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방번호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0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YEYAKMONEY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VACHAR2(3500BYTE)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예약금액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0086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/>
                        <a:t>HWANBULMSG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NUMBER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환불메세지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 ROOM )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53927" y="1201707"/>
          <a:ext cx="8805664" cy="547695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76620"/>
                <a:gridCol w="3164522"/>
                <a:gridCol w="3164522"/>
              </a:tblGrid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Column 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</a:t>
                      </a:r>
                      <a:r>
                        <a:rPr lang="en-US" altLang="ko-KR" sz="20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Type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PID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VARCHAR2(150BYTE)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펜션주</a:t>
                      </a: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아이디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ROOMNAME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객실명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최대인원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MIN</a:t>
                      </a:r>
                      <a:endParaRPr lang="ko-KR" altLang="en-US" sz="2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최소인원</a:t>
                      </a: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ROOMSIZE</a:t>
                      </a:r>
                      <a:endParaRPr lang="ko-KR" altLang="en-US" sz="2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객실크기</a:t>
                      </a: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MONEY</a:t>
                      </a:r>
                      <a:endParaRPr lang="ko-KR" altLang="en-US" sz="2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객실요금</a:t>
                      </a: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ADDMONEY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추가요금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ROOMPHOTO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객실사진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PENTIONNAME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펜션명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ROOMINDEX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등록된방의인덱스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 YEYAK )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53927" y="1201707"/>
          <a:ext cx="8805664" cy="547695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76620"/>
                <a:gridCol w="3164522"/>
                <a:gridCol w="3164522"/>
              </a:tblGrid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Column 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</a:t>
                      </a:r>
                      <a:r>
                        <a:rPr lang="en-US" altLang="ko-KR" sz="24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Type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YEYAKDAY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예약날짜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PID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펜션주</a:t>
                      </a: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아이디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USERID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유저 아이디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ROOMNAME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VARCHAR2(350BYTE)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객실명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MONEY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VARCHAR2(550BYTE)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객실요금</a:t>
                      </a: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INWON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VARCHAR2(100BYTE)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인원</a:t>
                      </a: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PENTIONNAME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VARCHAR2(100BYTE)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펜션명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BANK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은행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CARD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VARCHAR2(150BYTE)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카드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ROOMINDEX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VARCHAR2(20BYTE)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객실번호</a:t>
                      </a:r>
                      <a:endParaRPr lang="ko-KR" altLang="en-US" sz="2400" b="1" i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 NOTICEBOARD )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53927" y="1201707"/>
          <a:ext cx="8805664" cy="554997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76620"/>
                <a:gridCol w="3164522"/>
                <a:gridCol w="3164522"/>
              </a:tblGrid>
              <a:tr h="462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Column 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</a:t>
                      </a:r>
                      <a:r>
                        <a:rPr lang="en-US" altLang="ko-KR" sz="24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Type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62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SERVICEKEY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VARCHAR2(20BYTE)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공지사항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24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Q&amp;A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62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IDS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글번호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62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GID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그룹번호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624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SEQ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댓글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행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624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REF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댓글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열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624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REG_DATE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날짜</a:t>
                      </a:r>
                    </a:p>
                  </a:txBody>
                  <a:tcPr anchor="ctr"/>
                </a:tc>
              </a:tr>
              <a:tr h="462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CNT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조회수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62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VARCHAR2(20BYTE)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작성자이름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62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TITLE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VARCHAR2(50BYTE)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제목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62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VARCHAR2(4000BYTE)</a:t>
                      </a:r>
                      <a:endParaRPr lang="ko-KR" altLang="en-US" sz="20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62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USERID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VARCHAR2(20BYTE)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작성자아이디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검색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5999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50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7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등록된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en-US" altLang="ko-KR" sz="1500" b="1" dirty="0" smtClean="0"/>
                        <a:t>(</a:t>
                      </a:r>
                      <a:r>
                        <a:rPr lang="ko-KR" altLang="en-US" sz="1500" b="1" dirty="0" err="1" smtClean="0"/>
                        <a:t>펜션명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지역</a:t>
                      </a:r>
                      <a:r>
                        <a:rPr lang="en-US" altLang="ko-KR" sz="1500" b="1" dirty="0" smtClean="0"/>
                        <a:t>)</a:t>
                      </a:r>
                      <a:r>
                        <a:rPr lang="ko-KR" altLang="en-US" sz="1500" b="1" dirty="0" smtClean="0"/>
                        <a:t>과 자유게시판의 이용후기를 검색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검색어</a:t>
                      </a:r>
                      <a:r>
                        <a:rPr lang="ko-KR" altLang="en-US" sz="1500" b="1" dirty="0" smtClean="0"/>
                        <a:t> 입력 후 검색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검색</a:t>
                      </a:r>
                      <a:r>
                        <a:rPr lang="ko-KR" altLang="en-US" sz="1500" b="1" baseline="0" dirty="0" smtClean="0"/>
                        <a:t> 결과 페이지 제공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734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검색어</a:t>
                      </a:r>
                      <a:r>
                        <a:rPr lang="ko-KR" altLang="en-US" sz="1500" b="1" dirty="0" smtClean="0"/>
                        <a:t> 입력 후 검색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지역명과 </a:t>
                      </a:r>
                      <a:r>
                        <a:rPr lang="ko-KR" altLang="en-US" sz="1500" b="1" baseline="0" dirty="0" err="1" smtClean="0"/>
                        <a:t>펜션명을</a:t>
                      </a:r>
                      <a:r>
                        <a:rPr lang="ko-KR" altLang="en-US" sz="1500" b="1" baseline="0" dirty="0" smtClean="0"/>
                        <a:t> 검색 후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baseline="0" dirty="0" smtClean="0"/>
                        <a:t>해당하는 </a:t>
                      </a:r>
                      <a:r>
                        <a:rPr lang="ko-KR" altLang="en-US" sz="1500" b="1" baseline="0" dirty="0" err="1" smtClean="0"/>
                        <a:t>펜션</a:t>
                      </a:r>
                      <a:r>
                        <a:rPr lang="ko-KR" altLang="en-US" sz="1500" b="1" baseline="0" dirty="0" smtClean="0"/>
                        <a:t> 정보 제공</a:t>
                      </a:r>
                      <a:endParaRPr lang="en-US" altLang="ko-KR" sz="1500" b="1" baseline="0" dirty="0" smtClean="0"/>
                    </a:p>
                  </a:txBody>
                  <a:tcPr anchor="ctr"/>
                </a:tc>
              </a:tr>
              <a:tr h="6205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2411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검색 </a:t>
                      </a:r>
                      <a:r>
                        <a:rPr lang="ko-KR" altLang="en-US" sz="1500" b="1" dirty="0" err="1" smtClean="0"/>
                        <a:t>펜션이</a:t>
                      </a:r>
                      <a:r>
                        <a:rPr lang="ko-KR" altLang="en-US" sz="1500" b="1" dirty="0" smtClean="0"/>
                        <a:t> 없을 경우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 FREEBOARD )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53927" y="1201708"/>
          <a:ext cx="8805664" cy="55473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76620"/>
                <a:gridCol w="3164522"/>
                <a:gridCol w="3164522"/>
              </a:tblGrid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Column Name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</a:t>
                      </a:r>
                      <a:r>
                        <a:rPr lang="en-US" altLang="ko-KR" sz="2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Type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FIDS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글번호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FGID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그룹번호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FSEQ</a:t>
                      </a:r>
                      <a:endParaRPr lang="ko-KR" altLang="en-US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댓글</a:t>
                      </a: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행</a:t>
                      </a: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FREF</a:t>
                      </a:r>
                      <a:endParaRPr lang="ko-KR" altLang="en-US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댓글</a:t>
                      </a: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열</a:t>
                      </a: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FREG_DATE</a:t>
                      </a:r>
                      <a:endParaRPr lang="ko-KR" altLang="en-US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22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날짜</a:t>
                      </a: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FCNT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조회수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FPNAME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VARCHAR2(20BYTE)</a:t>
                      </a:r>
                      <a:endParaRPr lang="ko-KR" altLang="en-US" sz="2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작성자 이름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FTITLE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VARCHAR2(50BYTE)</a:t>
                      </a:r>
                      <a:endParaRPr lang="ko-KR" altLang="en-US" sz="2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제목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FCONTENT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VARCHAR2(4000BYTE)</a:t>
                      </a:r>
                      <a:endParaRPr lang="ko-KR" altLang="en-US" sz="2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FHEAD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말머리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FUSERID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VARCHAR2(20BYTE)</a:t>
                      </a:r>
                      <a:endParaRPr lang="ko-KR" altLang="en-US" sz="2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작성자 아이디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FUPFILE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VARCHAR2(50BYTE)</a:t>
                      </a:r>
                      <a:endParaRPr lang="ko-KR" altLang="en-US" sz="2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이미지파일</a:t>
                      </a:r>
                      <a:endParaRPr lang="ko-KR" altLang="en-US" sz="2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( DETAILBOARD )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53927" y="1201708"/>
          <a:ext cx="8805664" cy="5029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476620"/>
                <a:gridCol w="3164522"/>
                <a:gridCol w="3164522"/>
              </a:tblGrid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Column 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</a:t>
                      </a:r>
                      <a:r>
                        <a:rPr lang="en-US" altLang="ko-KR" sz="24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Type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글번호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GNO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그룹번호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DSEQ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댓글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행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DREF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댓글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열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DTODAY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날짜</a:t>
                      </a: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DCOUNT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조회수</a:t>
                      </a: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DUSER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VARCHAR2(50BYTE)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작성자 아이디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DTITLE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VARCHAR2(100BYTE)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제목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DCONTENT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VARCHAR2(3500BYTE)</a:t>
                      </a:r>
                      <a:endParaRPr lang="ko-KR" altLang="en-US" sz="2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9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PID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VARCHAR2(100BYTE)</a:t>
                      </a:r>
                      <a:endParaRPr lang="ko-KR" altLang="en-US" sz="24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펜션주</a:t>
                      </a: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아이디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altLang="ko-KR" sz="4400" dirty="0" smtClean="0"/>
          </a:p>
          <a:p>
            <a:pPr algn="ctr">
              <a:buNone/>
            </a:pPr>
            <a:r>
              <a:rPr lang="en-US" altLang="ko-KR" sz="6600" b="1" dirty="0" smtClean="0"/>
              <a:t>4. U I</a:t>
            </a:r>
            <a:endParaRPr lang="ko-KR" altLang="en-US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Intro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623069" y="1304764"/>
            <a:ext cx="6837363" cy="4032448"/>
            <a:chOff x="1623069" y="1304764"/>
            <a:chExt cx="6837363" cy="4032448"/>
          </a:xfrm>
        </p:grpSpPr>
        <p:sp>
          <p:nvSpPr>
            <p:cNvPr id="13" name="타원 12"/>
            <p:cNvSpPr/>
            <p:nvPr/>
          </p:nvSpPr>
          <p:spPr>
            <a:xfrm>
              <a:off x="2807804" y="1304764"/>
              <a:ext cx="396885" cy="411474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52024" y="1340768"/>
              <a:ext cx="520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로고 클릭 시 메인 페이지로 이동</a:t>
              </a:r>
              <a:endParaRPr lang="ko-KR" altLang="en-US" b="1" dirty="0"/>
            </a:p>
          </p:txBody>
        </p:sp>
        <p:pic>
          <p:nvPicPr>
            <p:cNvPr id="2150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3069" y="1873001"/>
              <a:ext cx="6368141" cy="3211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2015716" y="2096852"/>
              <a:ext cx="5832648" cy="324036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-315416"/>
            <a:ext cx="9144000" cy="7173416"/>
            <a:chOff x="0" y="-315416"/>
            <a:chExt cx="9144000" cy="7173416"/>
          </a:xfrm>
        </p:grpSpPr>
        <p:sp>
          <p:nvSpPr>
            <p:cNvPr id="4" name="제목 1"/>
            <p:cNvSpPr txBox="1">
              <a:spLocks/>
            </p:cNvSpPr>
            <p:nvPr/>
          </p:nvSpPr>
          <p:spPr>
            <a:xfrm>
              <a:off x="0" y="-315416"/>
              <a:ext cx="9144000" cy="468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600" b="1" dirty="0" smtClean="0">
                  <a:latin typeface="+mj-lt"/>
                  <a:ea typeface="+mj-ea"/>
                  <a:cs typeface="+mj-cs"/>
                </a:rPr>
                <a:t>4</a:t>
              </a:r>
              <a:r>
                <a:rPr kumimoji="0" lang="en-US" altLang="ko-KR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. U I</a:t>
              </a:r>
              <a:r>
                <a:rPr kumimoji="0" lang="en-US" altLang="ko-KR" sz="36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( </a:t>
              </a:r>
              <a:r>
                <a:rPr kumimoji="0" lang="ko-KR" altLang="en-US" sz="36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메인 페이지</a:t>
              </a:r>
              <a:r>
                <a:rPr kumimoji="0" lang="en-US" altLang="ko-KR" sz="36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)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7670" t="796" r="17858" b="1125"/>
            <a:stretch>
              <a:fillRect/>
            </a:stretch>
          </p:blipFill>
          <p:spPr bwMode="auto">
            <a:xfrm>
              <a:off x="28067" y="620688"/>
              <a:ext cx="9108504" cy="6237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메인 페이지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– 1 )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20688"/>
            <a:ext cx="7128283" cy="6201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/>
        </p:nvCxnSpPr>
        <p:spPr>
          <a:xfrm flipH="1">
            <a:off x="7092280" y="548680"/>
            <a:ext cx="36004" cy="630932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0" y="1592796"/>
            <a:ext cx="1439652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1" name="직사각형 30"/>
          <p:cNvSpPr/>
          <p:nvPr/>
        </p:nvSpPr>
        <p:spPr>
          <a:xfrm>
            <a:off x="0" y="1880828"/>
            <a:ext cx="7113044" cy="241226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3" name="직사각형 32"/>
          <p:cNvSpPr/>
          <p:nvPr/>
        </p:nvSpPr>
        <p:spPr>
          <a:xfrm>
            <a:off x="0" y="4617132"/>
            <a:ext cx="7092280" cy="224086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7" name="타원 36"/>
          <p:cNvSpPr/>
          <p:nvPr/>
        </p:nvSpPr>
        <p:spPr>
          <a:xfrm>
            <a:off x="0" y="141277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625364" y="656692"/>
            <a:ext cx="4147436" cy="4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631034" y="1236620"/>
            <a:ext cx="4147436" cy="4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회원가입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7635968" y="1858875"/>
            <a:ext cx="4147436" cy="4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메인로고</a:t>
            </a:r>
            <a:endParaRPr lang="ko-KR" alt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7628938" y="2438803"/>
            <a:ext cx="4147436" cy="4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검색</a:t>
            </a:r>
            <a:endParaRPr lang="ko-KR" alt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7628938" y="3018731"/>
            <a:ext cx="4147436" cy="4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지역별 </a:t>
            </a:r>
            <a:r>
              <a:rPr lang="ko-KR" altLang="en-US" b="1" dirty="0" err="1" smtClean="0"/>
              <a:t>펜션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7628938" y="3630062"/>
            <a:ext cx="4147436" cy="4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테마 </a:t>
            </a:r>
            <a:r>
              <a:rPr lang="ko-KR" altLang="en-US" b="1" dirty="0" err="1" smtClean="0"/>
              <a:t>펜션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628938" y="4209990"/>
            <a:ext cx="4147436" cy="4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추천 </a:t>
            </a:r>
            <a:r>
              <a:rPr lang="ko-KR" altLang="en-US" b="1" dirty="0" err="1" smtClean="0"/>
              <a:t>펜션</a:t>
            </a:r>
            <a:endParaRPr lang="ko-KR" alt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7628938" y="4722512"/>
            <a:ext cx="4147436" cy="4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커뮤니티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628938" y="5255512"/>
            <a:ext cx="4147436" cy="4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고객센터</a:t>
            </a:r>
            <a:endParaRPr lang="ko-KR" alt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631034" y="5799436"/>
            <a:ext cx="4147436" cy="4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추천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다이아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7628938" y="6343360"/>
            <a:ext cx="4147436" cy="39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추천</a:t>
            </a:r>
            <a:r>
              <a:rPr lang="en-US" altLang="ko-KR" sz="1600" b="1" dirty="0" smtClean="0"/>
              <a:t>(</a:t>
            </a:r>
            <a:r>
              <a:rPr lang="ko-KR" altLang="en-US" sz="1600" b="1" dirty="0" err="1" smtClean="0"/>
              <a:t>플레티넘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grpSp>
        <p:nvGrpSpPr>
          <p:cNvPr id="66" name="그룹 65"/>
          <p:cNvGrpSpPr/>
          <p:nvPr/>
        </p:nvGrpSpPr>
        <p:grpSpPr>
          <a:xfrm>
            <a:off x="1295636" y="404664"/>
            <a:ext cx="6768752" cy="5730526"/>
            <a:chOff x="1295636" y="404664"/>
            <a:chExt cx="6768752" cy="5730526"/>
          </a:xfrm>
        </p:grpSpPr>
        <p:sp>
          <p:nvSpPr>
            <p:cNvPr id="22" name="직사각형 21"/>
            <p:cNvSpPr/>
            <p:nvPr/>
          </p:nvSpPr>
          <p:spPr>
            <a:xfrm>
              <a:off x="5976156" y="548680"/>
              <a:ext cx="540060" cy="4320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546696" y="548680"/>
              <a:ext cx="576064" cy="43204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63788" y="1124744"/>
              <a:ext cx="2736304" cy="288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86156" y="908720"/>
              <a:ext cx="972108" cy="50405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38064" y="1592796"/>
              <a:ext cx="1439652" cy="288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80320" y="1592796"/>
              <a:ext cx="1439652" cy="288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20480" y="1592796"/>
              <a:ext cx="1439652" cy="288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60132" y="1592796"/>
              <a:ext cx="1368152" cy="28803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4" name="타원 33"/>
            <p:cNvSpPr/>
            <p:nvPr/>
          </p:nvSpPr>
          <p:spPr>
            <a:xfrm>
              <a:off x="5652120" y="404664"/>
              <a:ext cx="316038" cy="288032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6408204" y="404664"/>
              <a:ext cx="316038" cy="288032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1367644" y="620688"/>
              <a:ext cx="316038" cy="288032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3</a:t>
              </a:r>
              <a:endParaRPr lang="ko-KR" altLang="en-US" b="1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2699792" y="764704"/>
              <a:ext cx="316038" cy="288032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4</a:t>
              </a:r>
              <a:endParaRPr lang="ko-KR" altLang="en-US" b="1" dirty="0"/>
            </a:p>
          </p:txBody>
        </p:sp>
        <p:sp>
          <p:nvSpPr>
            <p:cNvPr id="39" name="타원 38"/>
            <p:cNvSpPr/>
            <p:nvPr/>
          </p:nvSpPr>
          <p:spPr>
            <a:xfrm>
              <a:off x="1295636" y="1412776"/>
              <a:ext cx="316038" cy="288032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6</a:t>
              </a:r>
              <a:endParaRPr lang="ko-KR" altLang="en-US" b="1" dirty="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743794" y="1412776"/>
              <a:ext cx="316038" cy="288032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7</a:t>
              </a:r>
              <a:endParaRPr lang="ko-KR" altLang="en-US" b="1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4175956" y="1376772"/>
              <a:ext cx="316038" cy="288032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8</a:t>
              </a:r>
              <a:endParaRPr lang="ko-KR" altLang="en-US" b="1" dirty="0"/>
            </a:p>
          </p:txBody>
        </p:sp>
        <p:sp>
          <p:nvSpPr>
            <p:cNvPr id="42" name="타원 41"/>
            <p:cNvSpPr/>
            <p:nvPr/>
          </p:nvSpPr>
          <p:spPr>
            <a:xfrm>
              <a:off x="5616116" y="1353468"/>
              <a:ext cx="316038" cy="288032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9</a:t>
              </a:r>
              <a:endParaRPr lang="ko-KR" altLang="en-US" b="1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3089979" y="1966691"/>
              <a:ext cx="316038" cy="288032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59832" y="1952836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10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3053975" y="4539234"/>
              <a:ext cx="316038" cy="288032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23828" y="4525379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7243326" y="701081"/>
              <a:ext cx="316038" cy="338613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7248996" y="1281009"/>
              <a:ext cx="316038" cy="338613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  <p:sp>
          <p:nvSpPr>
            <p:cNvPr id="52" name="타원 51"/>
            <p:cNvSpPr/>
            <p:nvPr/>
          </p:nvSpPr>
          <p:spPr>
            <a:xfrm>
              <a:off x="7253930" y="1903264"/>
              <a:ext cx="316038" cy="338613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3</a:t>
              </a:r>
              <a:endParaRPr lang="ko-KR" altLang="en-US" b="1" dirty="0"/>
            </a:p>
          </p:txBody>
        </p:sp>
        <p:sp>
          <p:nvSpPr>
            <p:cNvPr id="54" name="타원 53"/>
            <p:cNvSpPr/>
            <p:nvPr/>
          </p:nvSpPr>
          <p:spPr>
            <a:xfrm>
              <a:off x="7246900" y="2483192"/>
              <a:ext cx="316038" cy="338613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4</a:t>
              </a:r>
              <a:endParaRPr lang="ko-KR" altLang="en-US" b="1" dirty="0"/>
            </a:p>
          </p:txBody>
        </p:sp>
        <p:sp>
          <p:nvSpPr>
            <p:cNvPr id="56" name="타원 55"/>
            <p:cNvSpPr/>
            <p:nvPr/>
          </p:nvSpPr>
          <p:spPr>
            <a:xfrm>
              <a:off x="7246900" y="3063120"/>
              <a:ext cx="316038" cy="338613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5</a:t>
              </a:r>
              <a:endParaRPr lang="ko-KR" altLang="en-US" b="1" dirty="0"/>
            </a:p>
          </p:txBody>
        </p:sp>
        <p:sp>
          <p:nvSpPr>
            <p:cNvPr id="58" name="타원 57"/>
            <p:cNvSpPr/>
            <p:nvPr/>
          </p:nvSpPr>
          <p:spPr>
            <a:xfrm>
              <a:off x="7246900" y="3674451"/>
              <a:ext cx="316038" cy="338613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6</a:t>
              </a:r>
              <a:endParaRPr lang="ko-KR" altLang="en-US" b="1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7246900" y="4254379"/>
              <a:ext cx="316038" cy="338613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7</a:t>
              </a:r>
              <a:endParaRPr lang="ko-KR" altLang="en-US" b="1" dirty="0"/>
            </a:p>
          </p:txBody>
        </p:sp>
        <p:sp>
          <p:nvSpPr>
            <p:cNvPr id="62" name="타원 61"/>
            <p:cNvSpPr/>
            <p:nvPr/>
          </p:nvSpPr>
          <p:spPr>
            <a:xfrm>
              <a:off x="7246900" y="4766900"/>
              <a:ext cx="316038" cy="338613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8</a:t>
              </a:r>
              <a:endParaRPr lang="ko-KR" altLang="en-US" b="1" dirty="0"/>
            </a:p>
          </p:txBody>
        </p:sp>
        <p:sp>
          <p:nvSpPr>
            <p:cNvPr id="64" name="타원 63"/>
            <p:cNvSpPr/>
            <p:nvPr/>
          </p:nvSpPr>
          <p:spPr>
            <a:xfrm>
              <a:off x="7246900" y="5299901"/>
              <a:ext cx="316038" cy="338613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9</a:t>
              </a:r>
              <a:endParaRPr lang="ko-KR" altLang="en-US" b="1" dirty="0"/>
            </a:p>
          </p:txBody>
        </p:sp>
        <p:sp>
          <p:nvSpPr>
            <p:cNvPr id="79" name="타원 78"/>
            <p:cNvSpPr/>
            <p:nvPr/>
          </p:nvSpPr>
          <p:spPr>
            <a:xfrm>
              <a:off x="7230439" y="5841268"/>
              <a:ext cx="316038" cy="288032"/>
            </a:xfrm>
            <a:prstGeom prst="ellipse">
              <a:avLst/>
            </a:prstGeom>
            <a:solidFill>
              <a:srgbClr val="0070C0"/>
            </a:solidFill>
            <a:ln w="44450" cmpd="dbl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200292" y="5827413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10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1" name="타원 80"/>
          <p:cNvSpPr/>
          <p:nvPr/>
        </p:nvSpPr>
        <p:spPr>
          <a:xfrm>
            <a:off x="7230439" y="6359179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7200292" y="6345324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메인 페이지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2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00" y="574080"/>
            <a:ext cx="7056784" cy="628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/>
        </p:nvCxnSpPr>
        <p:spPr>
          <a:xfrm>
            <a:off x="7128284" y="584684"/>
            <a:ext cx="36004" cy="6273316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551188" y="4653136"/>
            <a:ext cx="3600400" cy="11161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직사각형 12"/>
          <p:cNvSpPr/>
          <p:nvPr/>
        </p:nvSpPr>
        <p:spPr>
          <a:xfrm>
            <a:off x="-508" y="4653136"/>
            <a:ext cx="3564396" cy="11161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/>
          <p:cNvSpPr/>
          <p:nvPr/>
        </p:nvSpPr>
        <p:spPr>
          <a:xfrm>
            <a:off x="0" y="5769260"/>
            <a:ext cx="4427984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직사각형 14"/>
          <p:cNvSpPr/>
          <p:nvPr/>
        </p:nvSpPr>
        <p:spPr>
          <a:xfrm>
            <a:off x="4427984" y="5769260"/>
            <a:ext cx="118813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직사각형 15"/>
          <p:cNvSpPr/>
          <p:nvPr/>
        </p:nvSpPr>
        <p:spPr>
          <a:xfrm>
            <a:off x="5616116" y="5769260"/>
            <a:ext cx="154817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직사각형 16"/>
          <p:cNvSpPr/>
          <p:nvPr/>
        </p:nvSpPr>
        <p:spPr>
          <a:xfrm>
            <a:off x="0" y="6129300"/>
            <a:ext cx="7164288" cy="7287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타원 19"/>
          <p:cNvSpPr/>
          <p:nvPr/>
        </p:nvSpPr>
        <p:spPr>
          <a:xfrm>
            <a:off x="30147" y="432910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315245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27884" y="432910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497737" y="4315245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147" y="555323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553938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278111" y="555323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247964" y="553938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466243" y="554734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36096" y="553349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230439" y="144458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200292" y="1429035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230439" y="2452275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200292" y="2437147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230439" y="345996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200292" y="3465004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230439" y="4467653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200292" y="445337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230439" y="547533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200292" y="546148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60332" y="1388854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Q&amp;A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66002" y="2400830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공지사항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570936" y="3419129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고객센터</a:t>
            </a:r>
            <a:endParaRPr lang="ko-KR" alt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7524328" y="4434969"/>
            <a:ext cx="414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이용약관 </a:t>
            </a:r>
            <a:endParaRPr lang="en-US" altLang="ko-KR" b="1" dirty="0" smtClean="0"/>
          </a:p>
          <a:p>
            <a:r>
              <a:rPr lang="ko-KR" altLang="en-US" b="1" dirty="0" smtClean="0"/>
              <a:t>팝업제공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563906" y="5407077"/>
            <a:ext cx="414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개인정보처리</a:t>
            </a:r>
            <a:endParaRPr lang="en-US" altLang="ko-KR" b="1" dirty="0" smtClean="0"/>
          </a:p>
          <a:p>
            <a:r>
              <a:rPr lang="ko-KR" altLang="en-US" b="1" dirty="0" smtClean="0"/>
              <a:t>방침 팝업제공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약관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1"/>
            <a:ext cx="4355976" cy="338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164" y="4293096"/>
            <a:ext cx="434263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503548" y="800708"/>
            <a:ext cx="4356484" cy="56526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63588" y="2302272"/>
            <a:ext cx="54006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/>
          <p:cNvSpPr/>
          <p:nvPr/>
        </p:nvSpPr>
        <p:spPr>
          <a:xfrm>
            <a:off x="3131840" y="4509120"/>
            <a:ext cx="756084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타원 13"/>
          <p:cNvSpPr/>
          <p:nvPr/>
        </p:nvSpPr>
        <p:spPr>
          <a:xfrm>
            <a:off x="5176584" y="1898837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5176584" y="2820427"/>
            <a:ext cx="316038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573136" y="2782669"/>
            <a:ext cx="414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동의 선택 후 </a:t>
            </a: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정보입력</a:t>
            </a:r>
            <a:endParaRPr lang="en-US" altLang="ko-KR" b="1" dirty="0" smtClean="0"/>
          </a:p>
          <a:p>
            <a:r>
              <a:rPr lang="ko-KR" altLang="en-US" b="1" dirty="0" smtClean="0"/>
              <a:t>페이지로 이동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65652" y="1875031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동의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비동의</a:t>
            </a:r>
            <a:r>
              <a:rPr lang="ko-KR" altLang="en-US" b="1" dirty="0" smtClean="0"/>
              <a:t> 선택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5176584" y="1129993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558622" y="1092235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현재 단계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719572" y="198884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1123614" y="422108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2915816" y="4221088"/>
            <a:ext cx="316038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4725144"/>
            <a:ext cx="29337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타원 24"/>
          <p:cNvSpPr/>
          <p:nvPr/>
        </p:nvSpPr>
        <p:spPr>
          <a:xfrm>
            <a:off x="5176584" y="3972555"/>
            <a:ext cx="316038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573136" y="3934797"/>
            <a:ext cx="414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비동의</a:t>
            </a:r>
            <a:r>
              <a:rPr lang="ko-KR" altLang="en-US" b="1" dirty="0" smtClean="0"/>
              <a:t> 선택 후       클릭 시</a:t>
            </a:r>
            <a:endParaRPr lang="en-US" altLang="ko-KR" b="1" dirty="0" smtClean="0"/>
          </a:p>
          <a:p>
            <a:r>
              <a:rPr lang="ko-KR" altLang="en-US" b="1" dirty="0" smtClean="0"/>
              <a:t>진행 불가 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7300820" y="3969060"/>
            <a:ext cx="316038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1403648" y="4509120"/>
            <a:ext cx="97210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직사각형 29"/>
          <p:cNvSpPr/>
          <p:nvPr/>
        </p:nvSpPr>
        <p:spPr>
          <a:xfrm>
            <a:off x="5040052" y="3861048"/>
            <a:ext cx="3744416" cy="25922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회원가입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정보입력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508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1160748"/>
            <a:ext cx="835292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3" y="4185084"/>
            <a:ext cx="827900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4276992" y="683404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 화면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359532" y="1160748"/>
            <a:ext cx="8388932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타원 9"/>
          <p:cNvSpPr/>
          <p:nvPr/>
        </p:nvSpPr>
        <p:spPr>
          <a:xfrm>
            <a:off x="3938448" y="71809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ID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1124744"/>
            <a:ext cx="428447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149080"/>
            <a:ext cx="41044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15516" y="1088740"/>
            <a:ext cx="4212468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직사각형 9"/>
          <p:cNvSpPr/>
          <p:nvPr/>
        </p:nvSpPr>
        <p:spPr>
          <a:xfrm>
            <a:off x="1776388" y="2649612"/>
            <a:ext cx="1044116" cy="41934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/>
          <p:cNvSpPr/>
          <p:nvPr/>
        </p:nvSpPr>
        <p:spPr>
          <a:xfrm>
            <a:off x="1447650" y="2384884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453658" y="69445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35696" y="656692"/>
            <a:ext cx="241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4283298"/>
            <a:ext cx="40576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2020" y="1569492"/>
            <a:ext cx="40767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타원 19"/>
          <p:cNvSpPr/>
          <p:nvPr/>
        </p:nvSpPr>
        <p:spPr>
          <a:xfrm>
            <a:off x="4896036" y="3959262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4904034" y="1209452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4824028" y="3837744"/>
            <a:ext cx="4032448" cy="187220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2" name="직선 연결선 21"/>
          <p:cNvCxnSpPr/>
          <p:nvPr/>
        </p:nvCxnSpPr>
        <p:spPr>
          <a:xfrm>
            <a:off x="4821932" y="4341800"/>
            <a:ext cx="4032448" cy="4357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826124" y="1101440"/>
            <a:ext cx="4032448" cy="187220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7" name="직선 연결선 26"/>
          <p:cNvCxnSpPr/>
          <p:nvPr/>
        </p:nvCxnSpPr>
        <p:spPr>
          <a:xfrm>
            <a:off x="4824028" y="1533488"/>
            <a:ext cx="4032448" cy="4357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92080" y="1137444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입력 시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292080" y="3909752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형식 불 일치 시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지역별 </a:t>
            </a:r>
            <a:r>
              <a:rPr lang="ko-KR" altLang="en-US" b="1" dirty="0" err="1" smtClean="0"/>
              <a:t>펜션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34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8 - 1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41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지역 별 등록된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41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지역별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메뉴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41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강원 지역의 등록된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41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431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강원지역</a:t>
                      </a:r>
                      <a:r>
                        <a:rPr lang="en-US" altLang="ko-KR" sz="1500" b="1" dirty="0" smtClean="0"/>
                        <a:t>,   </a:t>
                      </a:r>
                      <a:r>
                        <a:rPr lang="ko-KR" altLang="en-US" sz="1500" b="1" dirty="0" smtClean="0"/>
                        <a:t>경기지역</a:t>
                      </a:r>
                      <a:r>
                        <a:rPr lang="en-US" altLang="ko-KR" sz="1500" b="1" dirty="0" smtClean="0"/>
                        <a:t>,   </a:t>
                      </a:r>
                      <a:r>
                        <a:rPr lang="ko-KR" altLang="en-US" sz="1500" b="1" dirty="0" smtClean="0"/>
                        <a:t>인천지역</a:t>
                      </a:r>
                      <a:r>
                        <a:rPr lang="en-US" altLang="ko-KR" sz="1500" b="1" dirty="0" smtClean="0"/>
                        <a:t>,</a:t>
                      </a:r>
                      <a:endParaRPr lang="en-US" altLang="ko-KR" sz="1500" b="1" dirty="0"/>
                    </a:p>
                    <a:p>
                      <a:pPr algn="ctr" latinLnBrk="1"/>
                      <a:r>
                        <a:rPr lang="ko-KR" altLang="en-US" sz="1500" b="1" dirty="0" smtClean="0"/>
                        <a:t>충남지역</a:t>
                      </a:r>
                      <a:r>
                        <a:rPr lang="en-US" altLang="ko-KR" sz="1500" b="1" dirty="0" smtClean="0"/>
                        <a:t>,   </a:t>
                      </a:r>
                      <a:r>
                        <a:rPr lang="ko-KR" altLang="en-US" sz="1500" b="1" dirty="0" smtClean="0"/>
                        <a:t>충북지역</a:t>
                      </a:r>
                      <a:r>
                        <a:rPr lang="en-US" altLang="ko-KR" sz="1500" b="1" dirty="0" smtClean="0"/>
                        <a:t>,   </a:t>
                      </a:r>
                      <a:r>
                        <a:rPr lang="ko-KR" altLang="en-US" sz="1500" b="1" dirty="0" smtClean="0"/>
                        <a:t>전남지역</a:t>
                      </a:r>
                      <a:r>
                        <a:rPr lang="en-US" altLang="ko-KR" sz="1500" b="1" dirty="0" smtClean="0"/>
                        <a:t>,</a:t>
                      </a:r>
                      <a:endParaRPr lang="ko-KR" altLang="en-US" sz="1500" b="1" dirty="0"/>
                    </a:p>
                    <a:p>
                      <a:pPr algn="ctr" latinLnBrk="1"/>
                      <a:r>
                        <a:rPr lang="ko-KR" altLang="en-US" sz="1500" b="1" dirty="0" smtClean="0"/>
                        <a:t>전북지역</a:t>
                      </a:r>
                      <a:r>
                        <a:rPr lang="en-US" altLang="ko-KR" sz="1500" b="1" dirty="0" smtClean="0"/>
                        <a:t>,   </a:t>
                      </a:r>
                      <a:r>
                        <a:rPr lang="ko-KR" altLang="en-US" sz="1500" b="1" dirty="0" smtClean="0"/>
                        <a:t>경남지역</a:t>
                      </a:r>
                      <a:r>
                        <a:rPr lang="en-US" altLang="ko-KR" sz="1500" b="1" dirty="0" smtClean="0"/>
                        <a:t>,   </a:t>
                      </a:r>
                      <a:r>
                        <a:rPr lang="ko-KR" altLang="en-US" sz="1500" b="1" dirty="0" smtClean="0"/>
                        <a:t>경북지역</a:t>
                      </a:r>
                      <a:r>
                        <a:rPr lang="en-US" altLang="ko-KR" sz="1500" b="1" dirty="0" smtClean="0"/>
                        <a:t>,</a:t>
                      </a:r>
                      <a:endParaRPr lang="ko-KR" altLang="en-US" sz="1500" b="1" dirty="0"/>
                    </a:p>
                    <a:p>
                      <a:pPr algn="ctr" latinLnBrk="1"/>
                      <a:r>
                        <a:rPr lang="ko-KR" altLang="en-US" sz="1500" b="1" dirty="0" smtClean="0"/>
                        <a:t>제주지역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 smtClean="0"/>
                        <a:t>해당 지역에 등록된 </a:t>
                      </a:r>
                      <a:endParaRPr lang="en-US" altLang="ko-KR" sz="1900" b="1" dirty="0" smtClean="0"/>
                    </a:p>
                    <a:p>
                      <a:pPr algn="ctr"/>
                      <a:r>
                        <a:rPr lang="ko-KR" altLang="en-US" sz="1900" b="1" dirty="0" err="1" smtClean="0"/>
                        <a:t>펜션</a:t>
                      </a:r>
                      <a:r>
                        <a:rPr lang="ko-KR" altLang="en-US" sz="1900" b="1" dirty="0" smtClean="0"/>
                        <a:t> 페이지 제공</a:t>
                      </a:r>
                      <a:endParaRPr lang="ko-KR" altLang="en-US" sz="1900" b="1" dirty="0"/>
                    </a:p>
                  </a:txBody>
                  <a:tcPr anchor="ctr"/>
                </a:tc>
              </a:tr>
              <a:tr h="541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사진</a:t>
                      </a:r>
                      <a:r>
                        <a:rPr lang="ko-KR" altLang="en-US" sz="1500" b="1" baseline="0" dirty="0" smtClean="0"/>
                        <a:t> </a:t>
                      </a:r>
                      <a:r>
                        <a:rPr lang="ko-KR" altLang="en-US" sz="1500" b="1" dirty="0" smtClean="0"/>
                        <a:t>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상세보기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41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41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선택 지역</a:t>
                      </a:r>
                      <a:r>
                        <a:rPr lang="ko-KR" altLang="en-US" sz="1500" b="1" baseline="0" dirty="0" smtClean="0"/>
                        <a:t> 내</a:t>
                      </a:r>
                      <a:r>
                        <a:rPr lang="ko-KR" altLang="en-US" sz="1500" b="1" dirty="0" smtClean="0"/>
                        <a:t> </a:t>
                      </a:r>
                      <a:r>
                        <a:rPr lang="ko-KR" altLang="en-US" sz="1500" b="1" dirty="0" err="1" smtClean="0"/>
                        <a:t>펜션이</a:t>
                      </a:r>
                      <a:r>
                        <a:rPr lang="ko-KR" altLang="en-US" sz="1500" b="1" dirty="0" smtClean="0"/>
                        <a:t> 없을</a:t>
                      </a:r>
                      <a:r>
                        <a:rPr lang="ko-KR" altLang="en-US" sz="1500" b="1" baseline="0" dirty="0" smtClean="0"/>
                        <a:t>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ID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784194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611560" y="1664804"/>
            <a:ext cx="7884876" cy="453650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5" name="타원 24"/>
          <p:cNvSpPr/>
          <p:nvPr/>
        </p:nvSpPr>
        <p:spPr>
          <a:xfrm>
            <a:off x="3253858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635896" y="872716"/>
            <a:ext cx="241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ID </a:t>
            </a:r>
            <a:r>
              <a:rPr lang="ko-KR" altLang="en-US" b="1" dirty="0" smtClean="0"/>
              <a:t>유효성 검사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ID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중복체크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1124744"/>
            <a:ext cx="428447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149080"/>
            <a:ext cx="41044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15516" y="1088740"/>
            <a:ext cx="4212468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직사각형 9"/>
          <p:cNvSpPr/>
          <p:nvPr/>
        </p:nvSpPr>
        <p:spPr>
          <a:xfrm>
            <a:off x="2843808" y="2708920"/>
            <a:ext cx="468052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/>
          <p:cNvSpPr/>
          <p:nvPr/>
        </p:nvSpPr>
        <p:spPr>
          <a:xfrm>
            <a:off x="2555776" y="2456892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453658" y="69445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35696" y="65669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0140" y="1520788"/>
            <a:ext cx="363430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1727684" y="2924944"/>
            <a:ext cx="972108" cy="14401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3415" y="2816932"/>
            <a:ext cx="407410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4934136" y="1088740"/>
            <a:ext cx="3787870" cy="97210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932040" y="1585872"/>
            <a:ext cx="3787870" cy="6924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5086150" y="1198064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503487" y="1151456"/>
            <a:ext cx="282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사용 가능 시</a:t>
            </a:r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4917518" y="2312876"/>
            <a:ext cx="3842441" cy="97210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4915423" y="2809673"/>
            <a:ext cx="3842441" cy="7259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5069533" y="2422200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486870" y="2375592"/>
            <a:ext cx="286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중복 시</a:t>
            </a:r>
            <a:endParaRPr lang="ko-KR" altLang="en-US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96036" y="3933056"/>
            <a:ext cx="3888432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4860032" y="3933056"/>
            <a:ext cx="3960440" cy="237626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ID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중복체크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253858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635896" y="872716"/>
            <a:ext cx="241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ID </a:t>
            </a:r>
            <a:r>
              <a:rPr lang="ko-KR" altLang="en-US" b="1" dirty="0" smtClean="0"/>
              <a:t>중복체크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7604" y="1592796"/>
            <a:ext cx="7164796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971600" y="1592796"/>
            <a:ext cx="7200800" cy="44284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PW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1124744"/>
            <a:ext cx="428447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149080"/>
            <a:ext cx="41044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15516" y="1088740"/>
            <a:ext cx="4212468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/>
          <p:cNvSpPr/>
          <p:nvPr/>
        </p:nvSpPr>
        <p:spPr>
          <a:xfrm>
            <a:off x="1367644" y="2852936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432676" y="69445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28720" y="656692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738288" y="3068960"/>
            <a:ext cx="1116124" cy="68407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9924" y="1700808"/>
            <a:ext cx="4105275" cy="154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473116"/>
            <a:ext cx="4104455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4680012" y="3825044"/>
            <a:ext cx="4248472" cy="223224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4677916" y="4401108"/>
            <a:ext cx="4248472" cy="2096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824028" y="3970372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184068" y="392376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불 일치 시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4680012" y="1088740"/>
            <a:ext cx="4248472" cy="223224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677916" y="1664804"/>
            <a:ext cx="4248472" cy="2096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824028" y="1234068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184068" y="118746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입력 시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PW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253858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83868" y="87271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PW </a:t>
            </a:r>
            <a:r>
              <a:rPr lang="ko-KR" altLang="en-US" b="1" dirty="0" smtClean="0"/>
              <a:t>유효성 검사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36812"/>
            <a:ext cx="647700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295636" y="1700808"/>
            <a:ext cx="6516724" cy="370841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이름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1124744"/>
            <a:ext cx="428447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149080"/>
            <a:ext cx="41044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15516" y="1088740"/>
            <a:ext cx="4212468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/>
          <p:cNvSpPr/>
          <p:nvPr/>
        </p:nvSpPr>
        <p:spPr>
          <a:xfrm>
            <a:off x="1439652" y="3573016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446682" y="69445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28720" y="656692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776388" y="3753036"/>
            <a:ext cx="1044116" cy="25202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2020" y="1459384"/>
            <a:ext cx="40862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2020" y="4077072"/>
            <a:ext cx="40957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680012" y="1099344"/>
            <a:ext cx="4248472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680012" y="1495388"/>
            <a:ext cx="4248472" cy="2096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788024" y="1158652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148064" y="111204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입력 시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4680012" y="3681028"/>
            <a:ext cx="4248472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680012" y="4077072"/>
            <a:ext cx="4248472" cy="2096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788024" y="3740336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148064" y="369372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형식 불 일치 시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이름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253858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203848" y="87271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이름 유효성 검사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38" y="1490663"/>
            <a:ext cx="6715125" cy="474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187624" y="1448780"/>
            <a:ext cx="6732748" cy="47885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연락처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1124744"/>
            <a:ext cx="428447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149080"/>
            <a:ext cx="41044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15516" y="1088740"/>
            <a:ext cx="4212468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/>
          <p:cNvSpPr/>
          <p:nvPr/>
        </p:nvSpPr>
        <p:spPr>
          <a:xfrm>
            <a:off x="1439652" y="3933056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446682" y="69445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28720" y="656692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776388" y="4149080"/>
            <a:ext cx="1044116" cy="39604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484784"/>
            <a:ext cx="41814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158372"/>
            <a:ext cx="40576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4680012" y="1088740"/>
            <a:ext cx="4248472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직사각형 14"/>
          <p:cNvSpPr/>
          <p:nvPr/>
        </p:nvSpPr>
        <p:spPr>
          <a:xfrm>
            <a:off x="4644008" y="3798332"/>
            <a:ext cx="4248472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4680012" y="1484784"/>
            <a:ext cx="4248472" cy="2096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644008" y="4158372"/>
            <a:ext cx="4248472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788024" y="1148048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148064" y="110144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입력 시</a:t>
            </a:r>
            <a:endParaRPr lang="ko-KR" altLang="en-US" b="1" dirty="0"/>
          </a:p>
        </p:txBody>
      </p:sp>
      <p:sp>
        <p:nvSpPr>
          <p:cNvPr id="25" name="타원 24"/>
          <p:cNvSpPr/>
          <p:nvPr/>
        </p:nvSpPr>
        <p:spPr>
          <a:xfrm>
            <a:off x="4788024" y="3835648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148064" y="378904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형식 불 일치 시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연락처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253858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83868" y="872716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연락처 유효성 검사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3975" y="1664804"/>
            <a:ext cx="6496050" cy="425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295636" y="1664804"/>
            <a:ext cx="6516724" cy="421246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메일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1124744"/>
            <a:ext cx="428447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149080"/>
            <a:ext cx="41044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15516" y="1088740"/>
            <a:ext cx="4212468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/>
          <p:cNvSpPr/>
          <p:nvPr/>
        </p:nvSpPr>
        <p:spPr>
          <a:xfrm>
            <a:off x="1439652" y="4365104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446682" y="69445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28720" y="656692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776388" y="4593828"/>
            <a:ext cx="1044116" cy="39604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4028" y="1736812"/>
            <a:ext cx="4076700" cy="1044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4028" y="4293096"/>
            <a:ext cx="4057650" cy="100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4824028" y="1124744"/>
            <a:ext cx="4104456" cy="17048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8" name="직사각형 17"/>
          <p:cNvSpPr/>
          <p:nvPr/>
        </p:nvSpPr>
        <p:spPr>
          <a:xfrm>
            <a:off x="4824028" y="3717032"/>
            <a:ext cx="4068452" cy="162018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" name="타원 18"/>
          <p:cNvSpPr/>
          <p:nvPr/>
        </p:nvSpPr>
        <p:spPr>
          <a:xfrm>
            <a:off x="5040052" y="1207356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400092" y="116074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입력 시</a:t>
            </a:r>
            <a:endParaRPr lang="ko-KR" altLang="en-US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4824028" y="1556792"/>
            <a:ext cx="4104456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040052" y="3835648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400092" y="378904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형식 불 일치 시</a:t>
            </a:r>
            <a:endParaRPr lang="ko-KR" altLang="en-US" b="1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4811328" y="4185084"/>
            <a:ext cx="4104456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상세 지역별 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5999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50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8 - 2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상세지역을 선택하여 지역 내 해당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지역별 </a:t>
                      </a:r>
                      <a:r>
                        <a:rPr lang="ko-KR" altLang="en-US" sz="1500" b="1" dirty="0" err="1" smtClean="0"/>
                        <a:t>펜션에서</a:t>
                      </a:r>
                      <a:r>
                        <a:rPr lang="ko-KR" altLang="en-US" sz="1500" b="1" dirty="0" smtClean="0"/>
                        <a:t> 상세지역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검색한 지역 내 해당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페이지 제공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734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상세지역</a:t>
                      </a:r>
                      <a:r>
                        <a:rPr lang="en-US" altLang="ko-KR" sz="1500" b="1" dirty="0" smtClean="0"/>
                        <a:t>(</a:t>
                      </a:r>
                      <a:r>
                        <a:rPr lang="ko-KR" altLang="en-US" sz="1500" b="1" dirty="0" smtClean="0"/>
                        <a:t>아이콘</a:t>
                      </a:r>
                      <a:r>
                        <a:rPr lang="en-US" altLang="ko-KR" sz="1500" b="1" dirty="0" smtClean="0"/>
                        <a:t>)</a:t>
                      </a:r>
                      <a:r>
                        <a:rPr lang="ko-KR" altLang="en-US" sz="1500" b="1" baseline="0" dirty="0" smtClean="0"/>
                        <a:t> 클릭</a:t>
                      </a:r>
                      <a:r>
                        <a:rPr lang="ko-KR" altLang="en-US" sz="1500" b="1" dirty="0" smtClean="0"/>
                        <a:t>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선택 지역에 대한 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해당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05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사진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상세보기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05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05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선택 지역에 대한 </a:t>
                      </a:r>
                      <a:r>
                        <a:rPr lang="ko-KR" altLang="en-US" sz="1500" b="1" dirty="0" err="1" smtClean="0"/>
                        <a:t>펜션이</a:t>
                      </a:r>
                      <a:r>
                        <a:rPr lang="ko-KR" altLang="en-US" sz="1500" b="1" dirty="0" smtClean="0"/>
                        <a:t> 없을</a:t>
                      </a:r>
                      <a:r>
                        <a:rPr lang="ko-KR" altLang="en-US" sz="1500" b="1" baseline="0" dirty="0" smtClean="0"/>
                        <a:t>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메일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253858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563888" y="872716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메일주소 유효성 검사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225" y="1700808"/>
            <a:ext cx="7067550" cy="354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007604" y="1700808"/>
            <a:ext cx="7128792" cy="356439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메일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인증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1124744"/>
            <a:ext cx="428447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149080"/>
            <a:ext cx="41044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15516" y="1088740"/>
            <a:ext cx="4212468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/>
          <p:cNvSpPr/>
          <p:nvPr/>
        </p:nvSpPr>
        <p:spPr>
          <a:xfrm>
            <a:off x="2555776" y="4437112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446682" y="69445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28720" y="656692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6036" y="1493078"/>
            <a:ext cx="363855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8132" y="4176363"/>
            <a:ext cx="3672408" cy="147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타원 18"/>
          <p:cNvSpPr/>
          <p:nvPr/>
        </p:nvSpPr>
        <p:spPr>
          <a:xfrm>
            <a:off x="5042148" y="3816322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4887528" y="3708310"/>
            <a:ext cx="3708412" cy="190821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/>
          <p:cNvSpPr txBox="1"/>
          <p:nvPr/>
        </p:nvSpPr>
        <p:spPr>
          <a:xfrm>
            <a:off x="5402188" y="376971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형식 불 일치 시</a:t>
            </a:r>
            <a:endParaRPr lang="ko-KR" altLang="en-US" b="1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4862128" y="4176362"/>
            <a:ext cx="3744416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896036" y="1097034"/>
            <a:ext cx="3636404" cy="20522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1" name="타원 40"/>
          <p:cNvSpPr/>
          <p:nvPr/>
        </p:nvSpPr>
        <p:spPr>
          <a:xfrm>
            <a:off x="5040052" y="1143642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400092" y="109703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입력 시</a:t>
            </a:r>
            <a:endParaRPr lang="ko-KR" altLang="en-US" b="1" dirty="0"/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4872732" y="1493078"/>
            <a:ext cx="3672408" cy="10604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843808" y="4653136"/>
            <a:ext cx="468052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메일인증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253858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915816" y="872716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메일인증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609724"/>
            <a:ext cx="6480720" cy="45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295636" y="1556792"/>
            <a:ext cx="6552728" cy="464451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인증번호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1124744"/>
            <a:ext cx="428447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149080"/>
            <a:ext cx="41044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15516" y="1088740"/>
            <a:ext cx="4212468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/>
          <p:cNvSpPr/>
          <p:nvPr/>
        </p:nvSpPr>
        <p:spPr>
          <a:xfrm>
            <a:off x="2555776" y="4869160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446682" y="69445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28720" y="656692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1531" y="1088741"/>
            <a:ext cx="3879373" cy="43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4" y="1736812"/>
            <a:ext cx="3456384" cy="735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41416" y="5273377"/>
            <a:ext cx="41624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6016" y="3236280"/>
            <a:ext cx="41624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4716016" y="1088740"/>
            <a:ext cx="4140460" cy="144016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4716016" y="2708920"/>
            <a:ext cx="4212468" cy="183620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4728716" y="4797152"/>
            <a:ext cx="4176464" cy="1772369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타원 22"/>
          <p:cNvSpPr/>
          <p:nvPr/>
        </p:nvSpPr>
        <p:spPr>
          <a:xfrm>
            <a:off x="4796022" y="4905164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4726620" y="5252504"/>
            <a:ext cx="4189164" cy="1270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4796022" y="2780928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4716016" y="3164272"/>
            <a:ext cx="4189164" cy="1270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48064" y="2744924"/>
            <a:ext cx="370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인증번호 일치 시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148064" y="4859868"/>
            <a:ext cx="370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인증번호 불 일치 시</a:t>
            </a:r>
            <a:endParaRPr lang="ko-KR" altLang="en-US" b="1" dirty="0"/>
          </a:p>
        </p:txBody>
      </p:sp>
      <p:sp>
        <p:nvSpPr>
          <p:cNvPr id="24" name="직사각형 23"/>
          <p:cNvSpPr/>
          <p:nvPr/>
        </p:nvSpPr>
        <p:spPr>
          <a:xfrm>
            <a:off x="2843808" y="5099039"/>
            <a:ext cx="468052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인증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번호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253858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059832" y="872716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인증번호 확인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8" y="1725935"/>
            <a:ext cx="7019925" cy="3827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043608" y="1700808"/>
            <a:ext cx="7056784" cy="38524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완료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1124744"/>
            <a:ext cx="428447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149080"/>
            <a:ext cx="41044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15516" y="1124744"/>
            <a:ext cx="4212468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/>
          <p:cNvSpPr/>
          <p:nvPr/>
        </p:nvSpPr>
        <p:spPr>
          <a:xfrm>
            <a:off x="1583668" y="5277904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446682" y="69445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28720" y="656692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2020" y="1196752"/>
            <a:ext cx="3936310" cy="111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5376788" y="764704"/>
            <a:ext cx="34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정상적으로 완료 시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4944740" y="824012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7333" y="3140968"/>
            <a:ext cx="1908212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63557" y="3140968"/>
            <a:ext cx="1764196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83334" y="4329100"/>
            <a:ext cx="1836205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63556" y="4329100"/>
            <a:ext cx="18002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47333" y="5481228"/>
            <a:ext cx="1836204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99560" y="5481228"/>
            <a:ext cx="18002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직선 연결선 27"/>
          <p:cNvCxnSpPr/>
          <p:nvPr/>
        </p:nvCxnSpPr>
        <p:spPr>
          <a:xfrm>
            <a:off x="4824028" y="3079564"/>
            <a:ext cx="3852428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991348" y="2708920"/>
            <a:ext cx="316038" cy="288032"/>
          </a:xfrm>
          <a:prstGeom prst="ellipse">
            <a:avLst/>
          </a:prstGeom>
          <a:solidFill>
            <a:srgbClr val="C00000">
              <a:alpha val="69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315384" y="266362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미 기재 란 존재 시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4847332" y="2600908"/>
            <a:ext cx="3852428" cy="406845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직사각형 33"/>
          <p:cNvSpPr/>
          <p:nvPr/>
        </p:nvSpPr>
        <p:spPr>
          <a:xfrm>
            <a:off x="4788024" y="764704"/>
            <a:ext cx="3888432" cy="151216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5" name="직선 연결선 34"/>
          <p:cNvCxnSpPr/>
          <p:nvPr/>
        </p:nvCxnSpPr>
        <p:spPr>
          <a:xfrm>
            <a:off x="4810173" y="1160748"/>
            <a:ext cx="3852428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871700" y="5481228"/>
            <a:ext cx="468052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완료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571886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059832" y="872716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완료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304764"/>
            <a:ext cx="670560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151620" y="1304764"/>
            <a:ext cx="6768752" cy="53285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회원가입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정보입력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취소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1124744"/>
            <a:ext cx="428447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149080"/>
            <a:ext cx="41044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15516" y="1088740"/>
            <a:ext cx="4212468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타원 15"/>
          <p:cNvSpPr/>
          <p:nvPr/>
        </p:nvSpPr>
        <p:spPr>
          <a:xfrm>
            <a:off x="1446682" y="69445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28720" y="656692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미 기재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2060" y="1556792"/>
            <a:ext cx="3175447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타원 24"/>
          <p:cNvSpPr/>
          <p:nvPr/>
        </p:nvSpPr>
        <p:spPr>
          <a:xfrm>
            <a:off x="2117871" y="5207051"/>
            <a:ext cx="316038" cy="288032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087724" y="5193196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212976"/>
            <a:ext cx="324036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타원 21"/>
          <p:cNvSpPr/>
          <p:nvPr/>
        </p:nvSpPr>
        <p:spPr>
          <a:xfrm>
            <a:off x="5142207" y="1144489"/>
            <a:ext cx="365897" cy="268287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112059" y="1124744"/>
            <a:ext cx="109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   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76056" y="1088740"/>
            <a:ext cx="3240360" cy="35283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0" name="직선 연결선 29"/>
          <p:cNvCxnSpPr/>
          <p:nvPr/>
        </p:nvCxnSpPr>
        <p:spPr>
          <a:xfrm>
            <a:off x="5076056" y="1506933"/>
            <a:ext cx="3240360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44107" y="1088740"/>
            <a:ext cx="255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취소 시</a:t>
            </a:r>
            <a:endParaRPr lang="ko-KR" altLang="en-US" b="1" dirty="0"/>
          </a:p>
        </p:txBody>
      </p:sp>
      <p:sp>
        <p:nvSpPr>
          <p:cNvPr id="34" name="직사각형 33"/>
          <p:cNvSpPr/>
          <p:nvPr/>
        </p:nvSpPr>
        <p:spPr>
          <a:xfrm>
            <a:off x="2317603" y="5481228"/>
            <a:ext cx="468052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로그인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4608512" cy="558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240916" y="1035844"/>
            <a:ext cx="4644516" cy="573325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직사각형 15"/>
          <p:cNvSpPr/>
          <p:nvPr/>
        </p:nvSpPr>
        <p:spPr>
          <a:xfrm>
            <a:off x="1763688" y="3717032"/>
            <a:ext cx="108012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직사각형 16"/>
          <p:cNvSpPr/>
          <p:nvPr/>
        </p:nvSpPr>
        <p:spPr>
          <a:xfrm>
            <a:off x="1763688" y="4149080"/>
            <a:ext cx="108012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8" name="직사각형 17"/>
          <p:cNvSpPr/>
          <p:nvPr/>
        </p:nvSpPr>
        <p:spPr>
          <a:xfrm>
            <a:off x="3106440" y="3740336"/>
            <a:ext cx="540060" cy="75608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타원 21"/>
          <p:cNvSpPr/>
          <p:nvPr/>
        </p:nvSpPr>
        <p:spPr>
          <a:xfrm>
            <a:off x="1439652" y="342900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3" name="타원 22"/>
          <p:cNvSpPr/>
          <p:nvPr/>
        </p:nvSpPr>
        <p:spPr>
          <a:xfrm>
            <a:off x="1439652" y="393305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4" name="타원 23"/>
          <p:cNvSpPr/>
          <p:nvPr/>
        </p:nvSpPr>
        <p:spPr>
          <a:xfrm>
            <a:off x="2851806" y="342900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8" name="타원 27"/>
          <p:cNvSpPr/>
          <p:nvPr/>
        </p:nvSpPr>
        <p:spPr>
          <a:xfrm>
            <a:off x="5176584" y="125656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9" name="타원 28"/>
          <p:cNvSpPr/>
          <p:nvPr/>
        </p:nvSpPr>
        <p:spPr>
          <a:xfrm>
            <a:off x="5176584" y="177457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573136" y="1736812"/>
            <a:ext cx="414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ID/PW </a:t>
            </a:r>
            <a:r>
              <a:rPr lang="ko-KR" altLang="en-US" b="1" dirty="0" smtClean="0"/>
              <a:t>정보 </a:t>
            </a:r>
            <a:r>
              <a:rPr lang="ko-KR" altLang="en-US" b="1" dirty="0" err="1" smtClean="0"/>
              <a:t>일치시</a:t>
            </a:r>
            <a:endParaRPr lang="en-US" altLang="ko-KR" b="1" dirty="0" smtClean="0"/>
          </a:p>
          <a:p>
            <a:r>
              <a:rPr lang="ko-KR" altLang="en-US" b="1" dirty="0" err="1" smtClean="0"/>
              <a:t>메인페이지로</a:t>
            </a:r>
            <a:r>
              <a:rPr lang="ko-KR" altLang="en-US" b="1" dirty="0" smtClean="0"/>
              <a:t> 이동</a:t>
            </a:r>
            <a:endParaRPr lang="en-US" altLang="ko-KR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565652" y="123275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비밀번호 입력</a:t>
            </a:r>
            <a:endParaRPr lang="ko-KR" altLang="en-US" b="1" dirty="0"/>
          </a:p>
        </p:txBody>
      </p:sp>
      <p:sp>
        <p:nvSpPr>
          <p:cNvPr id="32" name="타원 31"/>
          <p:cNvSpPr/>
          <p:nvPr/>
        </p:nvSpPr>
        <p:spPr>
          <a:xfrm>
            <a:off x="5176584" y="80246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558622" y="764704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아이디 입력</a:t>
            </a:r>
            <a:endParaRPr lang="ko-KR" altLang="en-US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4067" y="5559861"/>
            <a:ext cx="3644307" cy="118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2420888"/>
            <a:ext cx="370841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4068" y="4299721"/>
            <a:ext cx="3600400" cy="125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타원 33"/>
          <p:cNvSpPr/>
          <p:nvPr/>
        </p:nvSpPr>
        <p:spPr>
          <a:xfrm>
            <a:off x="5184068" y="391156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573136" y="3887760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 실패 시</a:t>
            </a:r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5112060" y="1693380"/>
            <a:ext cx="3744416" cy="190821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7" name="직사각형 36"/>
          <p:cNvSpPr/>
          <p:nvPr/>
        </p:nvSpPr>
        <p:spPr>
          <a:xfrm>
            <a:off x="5112060" y="3875336"/>
            <a:ext cx="3744416" cy="280831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9" name="직선 연결선 38"/>
          <p:cNvCxnSpPr/>
          <p:nvPr/>
        </p:nvCxnSpPr>
        <p:spPr>
          <a:xfrm>
            <a:off x="5097772" y="2384884"/>
            <a:ext cx="3780420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148064" y="4257092"/>
            <a:ext cx="3744416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로그인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571886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059832" y="872716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로그인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6387" name="Picture 3" descr="C:\Users\parisyu\Desktop\KakaoTalk_20141003_2355065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3149" y="1484784"/>
            <a:ext cx="7307263" cy="43564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목차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4038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b="1" dirty="0" smtClean="0"/>
              <a:t>1.</a:t>
            </a:r>
            <a:r>
              <a:rPr lang="ko-KR" altLang="en-US" b="1" dirty="0" smtClean="0"/>
              <a:t>기획                 </a:t>
            </a:r>
            <a:endParaRPr lang="en-US" altLang="ko-KR" b="1" dirty="0" smtClean="0"/>
          </a:p>
          <a:p>
            <a:pPr>
              <a:buNone/>
            </a:pPr>
            <a:r>
              <a:rPr lang="en-US" altLang="ko-KR" dirty="0" smtClean="0"/>
              <a:t>1-1.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1-2. </a:t>
            </a:r>
            <a:r>
              <a:rPr lang="ko-KR" altLang="en-US" dirty="0" smtClean="0"/>
              <a:t>마인드맵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1-3. </a:t>
            </a:r>
            <a:r>
              <a:rPr lang="ko-KR" altLang="en-US" dirty="0" smtClean="0"/>
              <a:t>요구사항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b="1" dirty="0" smtClean="0"/>
              <a:t>2. </a:t>
            </a:r>
            <a:r>
              <a:rPr lang="ko-KR" altLang="en-US" b="1" dirty="0" smtClean="0"/>
              <a:t>개발</a:t>
            </a:r>
            <a:endParaRPr lang="en-US" altLang="ko-KR" b="1" dirty="0" smtClean="0"/>
          </a:p>
          <a:p>
            <a:pPr>
              <a:buNone/>
            </a:pPr>
            <a:r>
              <a:rPr lang="en-US" altLang="ko-KR" dirty="0" smtClean="0"/>
              <a:t>2-1. </a:t>
            </a:r>
            <a:r>
              <a:rPr lang="ko-KR" altLang="en-US" dirty="0" smtClean="0"/>
              <a:t>개발 정보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2-2. </a:t>
            </a:r>
            <a:r>
              <a:rPr lang="ko-KR" altLang="en-US" dirty="0" smtClean="0"/>
              <a:t>역할 분담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2-3. </a:t>
            </a:r>
            <a:r>
              <a:rPr lang="ko-KR" altLang="en-US" dirty="0" smtClean="0"/>
              <a:t>시간 계획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12776"/>
            <a:ext cx="4038600" cy="5445224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b="1" dirty="0" smtClean="0"/>
              <a:t>  3. </a:t>
            </a:r>
            <a:r>
              <a:rPr lang="ko-KR" altLang="en-US" b="1" dirty="0" smtClean="0"/>
              <a:t>다이어그램</a:t>
            </a:r>
            <a:endParaRPr lang="en-US" altLang="ko-KR" b="1" dirty="0" smtClean="0"/>
          </a:p>
          <a:p>
            <a:pPr>
              <a:buNone/>
            </a:pPr>
            <a:r>
              <a:rPr lang="en-US" altLang="ko-KR" dirty="0" smtClean="0"/>
              <a:t>3-1. USER</a:t>
            </a:r>
          </a:p>
          <a:p>
            <a:pPr marL="342900" lvl="1" indent="-342900">
              <a:buNone/>
            </a:pPr>
            <a:r>
              <a:rPr lang="en-US" altLang="ko-KR" sz="2800" dirty="0" smtClean="0"/>
              <a:t>3-2</a:t>
            </a:r>
            <a:r>
              <a:rPr lang="en-US" altLang="ko-KR" dirty="0" smtClean="0"/>
              <a:t>. </a:t>
            </a:r>
            <a:r>
              <a:rPr lang="en-US" altLang="ko-KR" sz="2800" dirty="0" smtClean="0">
                <a:ea typeface="HY견고딕" pitchFamily="18" charset="-127"/>
              </a:rPr>
              <a:t>Sequence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3-3. Class</a:t>
            </a:r>
          </a:p>
          <a:p>
            <a:pPr>
              <a:buNone/>
            </a:pPr>
            <a:r>
              <a:rPr lang="en-US" altLang="ko-KR" dirty="0" smtClean="0"/>
              <a:t>3-4. Data-Base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b="1" dirty="0" smtClean="0"/>
              <a:t>  4.  UI</a:t>
            </a:r>
          </a:p>
          <a:p>
            <a:pPr>
              <a:buNone/>
            </a:pPr>
            <a:endParaRPr lang="en-US" altLang="ko-KR" b="1" dirty="0" smtClean="0"/>
          </a:p>
          <a:p>
            <a:pPr>
              <a:buNone/>
            </a:pPr>
            <a:r>
              <a:rPr lang="en-US" altLang="ko-KR" b="1" dirty="0" smtClean="0"/>
              <a:t>  5. </a:t>
            </a:r>
            <a:r>
              <a:rPr lang="ko-KR" altLang="en-US" b="1" dirty="0" smtClean="0"/>
              <a:t>시연 </a:t>
            </a:r>
            <a:endParaRPr lang="en-US" altLang="ko-KR" b="1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펜션</a:t>
            </a:r>
            <a:r>
              <a:rPr lang="ko-KR" altLang="en-US" b="1" dirty="0" smtClean="0"/>
              <a:t> 상세보기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81095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4899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8 – 3 –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7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</a:t>
                      </a:r>
                      <a:r>
                        <a:rPr lang="ko-KR" altLang="en-US" sz="1500" b="1" dirty="0" err="1" smtClean="0"/>
                        <a:t>펜션에</a:t>
                      </a:r>
                      <a:r>
                        <a:rPr lang="ko-KR" altLang="en-US" sz="1500" b="1" dirty="0" smtClean="0"/>
                        <a:t> 대한 상세정보</a:t>
                      </a:r>
                      <a:r>
                        <a:rPr lang="en-US" altLang="ko-KR" sz="1500" b="1" dirty="0" smtClean="0"/>
                        <a:t>,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예약 가능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7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사진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7109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671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외부전경 버튼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전체 외부전경 사진 </a:t>
                      </a:r>
                      <a:r>
                        <a:rPr lang="ko-KR" altLang="en-US" sz="1500" b="1" baseline="0" dirty="0" smtClean="0"/>
                        <a:t>팝업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671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달력에서 날짜 선택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날짜에 따른 객실 상태 변경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976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객실명</a:t>
                      </a:r>
                      <a:r>
                        <a:rPr lang="ko-KR" altLang="en-US" sz="1500" b="1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객실 상태 하단에 선택 객실의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예약 정보 선택 페이지 제공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3671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객실내부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객실</a:t>
                      </a:r>
                      <a:r>
                        <a:rPr lang="ko-KR" altLang="en-US" sz="1500" b="1" baseline="0" dirty="0" smtClean="0"/>
                        <a:t> 전체사진 팝업 제공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3671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5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예약하기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결제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671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6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문의하기 게시판 보기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문의하기 게시판 페이지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671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7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오시는 길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지도 </a:t>
                      </a:r>
                      <a:r>
                        <a:rPr lang="en-US" altLang="ko-KR" sz="1500" b="1" dirty="0" smtClean="0"/>
                        <a:t>API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6710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671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지난날 선택 시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선택</a:t>
                      </a:r>
                      <a:r>
                        <a:rPr lang="ko-KR" altLang="en-US" sz="1500" b="1" baseline="0" dirty="0" smtClean="0"/>
                        <a:t> 불가능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671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예약이 잡혀 있는 날짜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날짜 선택 불가능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671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*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비회원이 </a:t>
                      </a:r>
                      <a:r>
                        <a:rPr lang="ko-KR" altLang="en-US" sz="1500" b="1" dirty="0" err="1" smtClean="0"/>
                        <a:t>객실명</a:t>
                      </a:r>
                      <a:r>
                        <a:rPr lang="ko-KR" altLang="en-US" sz="1500" b="1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로그인 요청 페이지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ID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찾기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1456596"/>
            <a:ext cx="8334423" cy="5248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384932" y="1376772"/>
            <a:ext cx="8399536" cy="53923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타원 21"/>
          <p:cNvSpPr/>
          <p:nvPr/>
        </p:nvSpPr>
        <p:spPr>
          <a:xfrm>
            <a:off x="2693682" y="440110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017718" y="4737990"/>
            <a:ext cx="1302254" cy="20317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6" name="타원 25"/>
          <p:cNvSpPr/>
          <p:nvPr/>
        </p:nvSpPr>
        <p:spPr>
          <a:xfrm>
            <a:off x="3419872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801910" y="87271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ID </a:t>
            </a:r>
            <a:r>
              <a:rPr lang="ko-KR" altLang="en-US" b="1" dirty="0" smtClean="0"/>
              <a:t>찾기 페이지로 이동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ID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찾기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본인인증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8" y="1406364"/>
            <a:ext cx="2031749" cy="316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118" y="4473116"/>
            <a:ext cx="203174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251520" y="1416968"/>
            <a:ext cx="2016224" cy="53285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4479" y="1407014"/>
            <a:ext cx="1988383" cy="3230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646724"/>
            <a:ext cx="2016000" cy="205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2568184" y="1406364"/>
            <a:ext cx="2016224" cy="53285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68336" y="1442368"/>
            <a:ext cx="2016000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68044" y="4574716"/>
            <a:ext cx="2016000" cy="215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968044" y="1406364"/>
            <a:ext cx="2016224" cy="53285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72300" y="1412776"/>
            <a:ext cx="165618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타원 24"/>
          <p:cNvSpPr/>
          <p:nvPr/>
        </p:nvSpPr>
        <p:spPr>
          <a:xfrm>
            <a:off x="479851" y="932024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6" name="타원 25"/>
          <p:cNvSpPr/>
          <p:nvPr/>
        </p:nvSpPr>
        <p:spPr>
          <a:xfrm>
            <a:off x="2663788" y="92273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7380312" y="92273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8" name="타원 27"/>
          <p:cNvSpPr/>
          <p:nvPr/>
        </p:nvSpPr>
        <p:spPr>
          <a:xfrm>
            <a:off x="5232772" y="90872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 flipH="1">
            <a:off x="813601" y="872716"/>
            <a:ext cx="16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 화면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 flipH="1">
            <a:off x="7761559" y="863424"/>
            <a:ext cx="206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 완료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 flipH="1">
            <a:off x="3045849" y="863424"/>
            <a:ext cx="16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 flipH="1">
            <a:off x="5602133" y="730441"/>
            <a:ext cx="163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 후 </a:t>
            </a:r>
            <a:endParaRPr lang="en-US" altLang="ko-KR" b="1" dirty="0" smtClean="0"/>
          </a:p>
          <a:p>
            <a:r>
              <a:rPr lang="ko-KR" altLang="en-US" b="1" dirty="0" smtClean="0"/>
              <a:t>완료 버튼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7272300" y="1412776"/>
            <a:ext cx="1656184" cy="183620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ID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확인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671" y="1016732"/>
            <a:ext cx="4109329" cy="550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>
            <a:off x="467543" y="800708"/>
            <a:ext cx="4140461" cy="57606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직사각형 34"/>
          <p:cNvSpPr/>
          <p:nvPr/>
        </p:nvSpPr>
        <p:spPr>
          <a:xfrm>
            <a:off x="2339752" y="3639263"/>
            <a:ext cx="342444" cy="29379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2940" y="836712"/>
            <a:ext cx="414000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>
          <a:xfrm>
            <a:off x="4788484" y="800708"/>
            <a:ext cx="4140000" cy="57606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PW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찾기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66868"/>
            <a:ext cx="8513048" cy="503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240916" y="1592796"/>
            <a:ext cx="8579556" cy="517630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4" name="타원 23"/>
          <p:cNvSpPr/>
          <p:nvPr/>
        </p:nvSpPr>
        <p:spPr>
          <a:xfrm>
            <a:off x="4167662" y="448141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4393135" y="4811007"/>
            <a:ext cx="921094" cy="22431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6" name="타원 25"/>
          <p:cNvSpPr/>
          <p:nvPr/>
        </p:nvSpPr>
        <p:spPr>
          <a:xfrm>
            <a:off x="3239852" y="101848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621890" y="980728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PW </a:t>
            </a:r>
            <a:r>
              <a:rPr lang="ko-KR" altLang="en-US" b="1" dirty="0" smtClean="0"/>
              <a:t>찾기 페이지로 이동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PW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찾기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본인인증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3788" y="1431262"/>
            <a:ext cx="2016000" cy="306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4012" y="4419594"/>
            <a:ext cx="201600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431262"/>
            <a:ext cx="2016000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8152" y="4455598"/>
            <a:ext cx="2016000" cy="198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44308" y="1412776"/>
            <a:ext cx="1656000" cy="189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9532" y="1467267"/>
            <a:ext cx="2016000" cy="298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6832" y="4368794"/>
            <a:ext cx="20160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359532" y="1467266"/>
            <a:ext cx="2016224" cy="496855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/>
          <p:cNvSpPr/>
          <p:nvPr/>
        </p:nvSpPr>
        <p:spPr>
          <a:xfrm>
            <a:off x="2663788" y="1431262"/>
            <a:ext cx="2052228" cy="500455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a</a:t>
            </a:r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5076056" y="1431262"/>
            <a:ext cx="2052228" cy="500455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직사각형 16"/>
          <p:cNvSpPr/>
          <p:nvPr/>
        </p:nvSpPr>
        <p:spPr>
          <a:xfrm>
            <a:off x="7380312" y="1431262"/>
            <a:ext cx="1620180" cy="183620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8" name="타원 17"/>
          <p:cNvSpPr/>
          <p:nvPr/>
        </p:nvSpPr>
        <p:spPr>
          <a:xfrm>
            <a:off x="479851" y="932024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9" name="타원 18"/>
          <p:cNvSpPr/>
          <p:nvPr/>
        </p:nvSpPr>
        <p:spPr>
          <a:xfrm>
            <a:off x="2663788" y="92273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7380312" y="92273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5232772" y="90872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813601" y="872716"/>
            <a:ext cx="16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 화면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 flipH="1">
            <a:off x="7761559" y="863424"/>
            <a:ext cx="206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 완료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3045849" y="863424"/>
            <a:ext cx="16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5602133" y="730441"/>
            <a:ext cx="163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 후 </a:t>
            </a:r>
            <a:endParaRPr lang="en-US" altLang="ko-KR" b="1" dirty="0" smtClean="0"/>
          </a:p>
          <a:p>
            <a:r>
              <a:rPr lang="ko-KR" altLang="en-US" b="1" dirty="0" smtClean="0"/>
              <a:t>완료 버튼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PW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확인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4140000" cy="558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51520" y="908720"/>
            <a:ext cx="4140000" cy="558062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직사각형 6"/>
          <p:cNvSpPr/>
          <p:nvPr/>
        </p:nvSpPr>
        <p:spPr>
          <a:xfrm>
            <a:off x="2267744" y="3609020"/>
            <a:ext cx="324036" cy="25202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476" y="908720"/>
            <a:ext cx="414000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4752480" y="908720"/>
            <a:ext cx="4140000" cy="558062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지역별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펜션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12325" r="12300" b="1175"/>
          <a:stretch>
            <a:fillRect/>
          </a:stretch>
        </p:blipFill>
        <p:spPr bwMode="auto">
          <a:xfrm>
            <a:off x="74168" y="800708"/>
            <a:ext cx="4929880" cy="586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115124" y="1628800"/>
            <a:ext cx="610810" cy="20882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760060" y="1628800"/>
            <a:ext cx="4207984" cy="46805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타원 6"/>
          <p:cNvSpPr/>
          <p:nvPr/>
        </p:nvSpPr>
        <p:spPr>
          <a:xfrm>
            <a:off x="1043608" y="1274321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1592796"/>
            <a:ext cx="19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상세지역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43494" y="126876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620688"/>
            <a:ext cx="19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대표지역</a:t>
            </a:r>
            <a:endParaRPr lang="ko-KR" altLang="en-US" b="1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5004048" y="548680"/>
            <a:ext cx="36004" cy="630932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5328084" y="65669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5328084" y="306896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20" name="Picture 2" descr="C:\Users\parisyu\Documents\카카오톡 받은 파일\데헿\피피티\w.jpg"/>
          <p:cNvPicPr>
            <a:picLocks noChangeAspect="1" noChangeArrowheads="1"/>
          </p:cNvPicPr>
          <p:nvPr/>
        </p:nvPicPr>
        <p:blipFill>
          <a:blip r:embed="rId3" cstate="print"/>
          <a:srcRect l="23225" r="23619" b="9158"/>
          <a:stretch>
            <a:fillRect/>
          </a:stretch>
        </p:blipFill>
        <p:spPr bwMode="auto">
          <a:xfrm>
            <a:off x="5292080" y="3501008"/>
            <a:ext cx="3636404" cy="1800200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5602261" y="3045812"/>
            <a:ext cx="3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등록 </a:t>
            </a:r>
            <a:r>
              <a:rPr lang="ko-KR" altLang="en-US" b="1" dirty="0" err="1" smtClean="0"/>
              <a:t>펜션이</a:t>
            </a:r>
            <a:r>
              <a:rPr lang="ko-KR" altLang="en-US" b="1" dirty="0" smtClean="0"/>
              <a:t> 없는 지역 클릭 시</a:t>
            </a:r>
            <a:endParaRPr lang="ko-KR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2060" y="980728"/>
            <a:ext cx="388843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4068" y="1952836"/>
            <a:ext cx="3819525" cy="68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/>
          <p:cNvSpPr/>
          <p:nvPr/>
        </p:nvSpPr>
        <p:spPr>
          <a:xfrm>
            <a:off x="5292080" y="163344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6076" y="5553236"/>
            <a:ext cx="3636404" cy="1062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직선 연결선 24"/>
          <p:cNvCxnSpPr/>
          <p:nvPr/>
        </p:nvCxnSpPr>
        <p:spPr>
          <a:xfrm>
            <a:off x="5004048" y="1592796"/>
            <a:ext cx="4139952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40052" y="2816932"/>
            <a:ext cx="4103948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테마별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펜션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parisyu\Documents\카카오톡 받은 파일\데헿\피피티\10_3_20141004_223558.jpg"/>
          <p:cNvPicPr>
            <a:picLocks noChangeAspect="1" noChangeArrowheads="1"/>
          </p:cNvPicPr>
          <p:nvPr/>
        </p:nvPicPr>
        <p:blipFill>
          <a:blip r:embed="rId2" cstate="print"/>
          <a:srcRect l="23619" r="23619" b="8325"/>
          <a:stretch>
            <a:fillRect/>
          </a:stretch>
        </p:blipFill>
        <p:spPr bwMode="auto">
          <a:xfrm>
            <a:off x="179512" y="764704"/>
            <a:ext cx="4932000" cy="5904656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79512" y="2168860"/>
            <a:ext cx="648072" cy="338437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직사각형 6"/>
          <p:cNvSpPr/>
          <p:nvPr/>
        </p:nvSpPr>
        <p:spPr>
          <a:xfrm>
            <a:off x="830317" y="2177154"/>
            <a:ext cx="4245739" cy="104411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타원 7"/>
          <p:cNvSpPr/>
          <p:nvPr/>
        </p:nvSpPr>
        <p:spPr>
          <a:xfrm>
            <a:off x="971600" y="180882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71979" y="1484784"/>
            <a:ext cx="19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테마 선택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0" y="180882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24128" y="620688"/>
            <a:ext cx="19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대표 지역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5328084" y="65669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5364088" y="153008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5076056" y="584684"/>
            <a:ext cx="0" cy="6273316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300078" y="260090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19" name="Picture 2" descr="C:\Users\parisyu\Documents\카카오톡 받은 파일\데헿\피피티\w.jpg"/>
          <p:cNvPicPr>
            <a:picLocks noChangeAspect="1" noChangeArrowheads="1"/>
          </p:cNvPicPr>
          <p:nvPr/>
        </p:nvPicPr>
        <p:blipFill>
          <a:blip r:embed="rId3" cstate="print"/>
          <a:srcRect l="23225" r="23619" b="9158"/>
          <a:stretch>
            <a:fillRect/>
          </a:stretch>
        </p:blipFill>
        <p:spPr bwMode="auto">
          <a:xfrm>
            <a:off x="5328084" y="2996952"/>
            <a:ext cx="3636404" cy="248427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638265" y="2541757"/>
            <a:ext cx="3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해당 테마가 없을 시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3975" y="1880828"/>
            <a:ext cx="4010025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12060" y="980728"/>
            <a:ext cx="388843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06844" y="5570228"/>
            <a:ext cx="3549632" cy="11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직선 연결선 24"/>
          <p:cNvCxnSpPr/>
          <p:nvPr/>
        </p:nvCxnSpPr>
        <p:spPr>
          <a:xfrm>
            <a:off x="5040052" y="1520788"/>
            <a:ext cx="4103948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076056" y="2528900"/>
            <a:ext cx="4067944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추천 </a:t>
            </a:r>
            <a:r>
              <a:rPr lang="ko-KR" altLang="en-US" sz="3600" b="1" dirty="0" err="1" smtClean="0">
                <a:latin typeface="+mj-lt"/>
                <a:ea typeface="+mj-ea"/>
                <a:cs typeface="+mj-cs"/>
              </a:rPr>
              <a:t>펜션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2490" t="3073" r="22659"/>
          <a:stretch>
            <a:fillRect/>
          </a:stretch>
        </p:blipFill>
        <p:spPr bwMode="auto">
          <a:xfrm>
            <a:off x="0" y="656692"/>
            <a:ext cx="9144000" cy="514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6057292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직선 연결선 23"/>
          <p:cNvCxnSpPr/>
          <p:nvPr/>
        </p:nvCxnSpPr>
        <p:spPr>
          <a:xfrm>
            <a:off x="0" y="5877272"/>
            <a:ext cx="9144000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추천 </a:t>
            </a:r>
            <a:r>
              <a:rPr lang="ko-KR" altLang="en-US" sz="3600" b="1" dirty="0" err="1" smtClean="0">
                <a:latin typeface="+mj-lt"/>
                <a:ea typeface="+mj-ea"/>
                <a:cs typeface="+mj-cs"/>
              </a:rPr>
              <a:t>펜션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- 1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00" y="620688"/>
            <a:ext cx="9072500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상세보기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문의하기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비회원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46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8 - 3 - 2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비회원이 문의하기 게시판을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문의하기 게시판 보기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40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0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제목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</a:t>
                      </a:r>
                      <a:r>
                        <a:rPr lang="ko-KR" altLang="en-US" sz="1500" b="1" baseline="0" dirty="0" smtClean="0"/>
                        <a:t>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52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추천 </a:t>
            </a:r>
            <a:r>
              <a:rPr lang="ko-KR" altLang="en-US" sz="3600" b="1" dirty="0" err="1" smtClean="0">
                <a:latin typeface="+mj-lt"/>
                <a:ea typeface="+mj-ea"/>
                <a:cs typeface="+mj-cs"/>
              </a:rPr>
              <a:t>펜션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- 2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42" y="656692"/>
            <a:ext cx="9097144" cy="6201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추천 </a:t>
            </a:r>
            <a:r>
              <a:rPr lang="ko-KR" altLang="en-US" sz="3600" b="1" dirty="0" err="1" smtClean="0">
                <a:latin typeface="+mj-lt"/>
                <a:ea typeface="+mj-ea"/>
                <a:cs typeface="+mj-cs"/>
              </a:rPr>
              <a:t>펜션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- 3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4684"/>
            <a:ext cx="9144000" cy="627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예 약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446" t="6055" r="17526" b="8890"/>
          <a:stretch/>
        </p:blipFill>
        <p:spPr bwMode="auto">
          <a:xfrm>
            <a:off x="35496" y="584684"/>
            <a:ext cx="5976664" cy="627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99592" y="3320988"/>
            <a:ext cx="2700300" cy="176419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타원 7"/>
          <p:cNvSpPr/>
          <p:nvPr/>
        </p:nvSpPr>
        <p:spPr>
          <a:xfrm>
            <a:off x="863588" y="299695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45626" y="2959194"/>
            <a:ext cx="73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달력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6192180" y="219557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048164" y="548680"/>
            <a:ext cx="0" cy="630932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959932" y="4365104"/>
            <a:ext cx="1584176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타원 13"/>
          <p:cNvSpPr/>
          <p:nvPr/>
        </p:nvSpPr>
        <p:spPr>
          <a:xfrm>
            <a:off x="3707904" y="404106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6192180" y="339299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552220" y="2151274"/>
            <a:ext cx="73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달력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588224" y="3347700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선택 날짜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863588" y="5085184"/>
            <a:ext cx="5112568" cy="61206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" name="직사각형 18"/>
          <p:cNvSpPr/>
          <p:nvPr/>
        </p:nvSpPr>
        <p:spPr>
          <a:xfrm>
            <a:off x="1943708" y="3068960"/>
            <a:ext cx="576064" cy="2520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타원 19"/>
          <p:cNvSpPr/>
          <p:nvPr/>
        </p:nvSpPr>
        <p:spPr>
          <a:xfrm>
            <a:off x="1691680" y="267291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15716" y="262762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외부전경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503548" y="486916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23" name="직사각형 22"/>
          <p:cNvSpPr/>
          <p:nvPr/>
        </p:nvSpPr>
        <p:spPr>
          <a:xfrm>
            <a:off x="2123728" y="5157192"/>
            <a:ext cx="54006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4" name="타원 23"/>
          <p:cNvSpPr/>
          <p:nvPr/>
        </p:nvSpPr>
        <p:spPr>
          <a:xfrm>
            <a:off x="1843694" y="486916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5" name="타원 24"/>
          <p:cNvSpPr/>
          <p:nvPr/>
        </p:nvSpPr>
        <p:spPr>
          <a:xfrm>
            <a:off x="6192180" y="116904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6" name="타원 25"/>
          <p:cNvSpPr/>
          <p:nvPr/>
        </p:nvSpPr>
        <p:spPr>
          <a:xfrm>
            <a:off x="6192180" y="460784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552220" y="1124744"/>
            <a:ext cx="259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외부전경 사진 팝업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624228" y="4571836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객실내부 사진 팝업</a:t>
            </a:r>
          </a:p>
          <a:p>
            <a:endParaRPr lang="ko-KR" altLang="en-US" b="1" dirty="0"/>
          </a:p>
        </p:txBody>
      </p:sp>
      <p:sp>
        <p:nvSpPr>
          <p:cNvPr id="29" name="타원 28"/>
          <p:cNvSpPr/>
          <p:nvPr/>
        </p:nvSpPr>
        <p:spPr>
          <a:xfrm>
            <a:off x="6228184" y="579597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660232" y="5759968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 정보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예 약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161950" y="95301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6660232" y="95401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521990" y="908720"/>
            <a:ext cx="73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달력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056276" y="908720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선택 날짜</a:t>
            </a:r>
            <a:endParaRPr lang="ko-KR" altLang="en-US" b="1" dirty="0"/>
          </a:p>
        </p:txBody>
      </p:sp>
      <p:sp>
        <p:nvSpPr>
          <p:cNvPr id="25" name="타원 24"/>
          <p:cNvSpPr/>
          <p:nvPr/>
        </p:nvSpPr>
        <p:spPr>
          <a:xfrm>
            <a:off x="395536" y="95301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6" name="타원 25"/>
          <p:cNvSpPr/>
          <p:nvPr/>
        </p:nvSpPr>
        <p:spPr>
          <a:xfrm>
            <a:off x="6192180" y="460784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55576" y="908720"/>
            <a:ext cx="259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외부전경 사진 팝업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624228" y="4571836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 정보</a:t>
            </a:r>
            <a:endParaRPr lang="ko-KR" altLang="en-US" b="1" dirty="0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516" y="1376772"/>
            <a:ext cx="2988332" cy="2196244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193367" y="869105"/>
            <a:ext cx="3046485" cy="47166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7884" y="1412776"/>
            <a:ext cx="5141640" cy="3493207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624228" y="3537012"/>
            <a:ext cx="1536571" cy="39604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직사각형 34"/>
          <p:cNvSpPr/>
          <p:nvPr/>
        </p:nvSpPr>
        <p:spPr>
          <a:xfrm>
            <a:off x="4319972" y="3429000"/>
            <a:ext cx="368611" cy="50405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6" name="직선 화살표 연결선 35"/>
          <p:cNvCxnSpPr>
            <a:stCxn id="35" idx="3"/>
            <a:endCxn id="34" idx="1"/>
          </p:cNvCxnSpPr>
          <p:nvPr/>
        </p:nvCxnSpPr>
        <p:spPr>
          <a:xfrm>
            <a:off x="4688583" y="3681028"/>
            <a:ext cx="1935645" cy="54006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491880" y="800708"/>
            <a:ext cx="5220580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타원 38"/>
          <p:cNvSpPr/>
          <p:nvPr/>
        </p:nvSpPr>
        <p:spPr>
          <a:xfrm>
            <a:off x="417685" y="379733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77725" y="3753036"/>
            <a:ext cx="259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객실내부 사진 팝업</a:t>
            </a:r>
            <a:endParaRPr lang="ko-KR" altLang="en-US" b="1" dirty="0"/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665" y="4221088"/>
            <a:ext cx="2988332" cy="2196244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215516" y="3713421"/>
            <a:ext cx="3046485" cy="47166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21088"/>
            <a:ext cx="2952328" cy="219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예 약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28092" y="95301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188132" y="908720"/>
            <a:ext cx="259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외부전경 사진 팝업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625923" y="869105"/>
            <a:ext cx="3046485" cy="47166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타원 38"/>
          <p:cNvSpPr/>
          <p:nvPr/>
        </p:nvSpPr>
        <p:spPr>
          <a:xfrm>
            <a:off x="5580620" y="95301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940660" y="908720"/>
            <a:ext cx="259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객실내부 사진 팝업</a:t>
            </a:r>
            <a:endParaRPr lang="ko-KR" altLang="en-US" b="1" dirty="0"/>
          </a:p>
        </p:txBody>
      </p:sp>
      <p:sp>
        <p:nvSpPr>
          <p:cNvPr id="42" name="직사각형 41"/>
          <p:cNvSpPr/>
          <p:nvPr/>
        </p:nvSpPr>
        <p:spPr>
          <a:xfrm>
            <a:off x="5413947" y="872716"/>
            <a:ext cx="3046485" cy="47166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1484784"/>
            <a:ext cx="7797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611560" y="1484784"/>
            <a:ext cx="7884876" cy="226825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예 약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6732"/>
            <a:ext cx="9000492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타원 12"/>
          <p:cNvSpPr/>
          <p:nvPr/>
        </p:nvSpPr>
        <p:spPr>
          <a:xfrm>
            <a:off x="4161950" y="66498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521990" y="620688"/>
            <a:ext cx="73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달력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예 약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7924" y="2204864"/>
            <a:ext cx="4968552" cy="133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692696"/>
            <a:ext cx="504056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861048"/>
            <a:ext cx="5040560" cy="126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5481228"/>
            <a:ext cx="5040560" cy="126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0" y="2060848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0" y="3645024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0" y="5301208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395536" y="108774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55576" y="1043444"/>
            <a:ext cx="259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sp>
        <p:nvSpPr>
          <p:cNvPr id="44" name="타원 43"/>
          <p:cNvSpPr/>
          <p:nvPr/>
        </p:nvSpPr>
        <p:spPr>
          <a:xfrm>
            <a:off x="395536" y="270792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55576" y="2663624"/>
            <a:ext cx="259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비회원이 객실 선택 시</a:t>
            </a:r>
            <a:endParaRPr lang="ko-KR" altLang="en-US" b="1" dirty="0"/>
          </a:p>
        </p:txBody>
      </p:sp>
      <p:sp>
        <p:nvSpPr>
          <p:cNvPr id="46" name="타원 45"/>
          <p:cNvSpPr/>
          <p:nvPr/>
        </p:nvSpPr>
        <p:spPr>
          <a:xfrm>
            <a:off x="395536" y="430139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755576" y="4257092"/>
            <a:ext cx="25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선택한 날짜의 다음날이 예약완료 상태 시</a:t>
            </a:r>
            <a:endParaRPr lang="ko-KR" altLang="en-US" b="1" dirty="0"/>
          </a:p>
        </p:txBody>
      </p:sp>
      <p:sp>
        <p:nvSpPr>
          <p:cNvPr id="50" name="타원 49"/>
          <p:cNvSpPr/>
          <p:nvPr/>
        </p:nvSpPr>
        <p:spPr>
          <a:xfrm>
            <a:off x="395536" y="59575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55576" y="5913276"/>
            <a:ext cx="259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일반적 예약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4608004" y="4185084"/>
            <a:ext cx="648072" cy="39604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3" name="타원 52"/>
          <p:cNvSpPr/>
          <p:nvPr/>
        </p:nvSpPr>
        <p:spPr>
          <a:xfrm>
            <a:off x="4319972" y="389705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54" name="직사각형 53"/>
          <p:cNvSpPr/>
          <p:nvPr/>
        </p:nvSpPr>
        <p:spPr>
          <a:xfrm>
            <a:off x="5904148" y="4545124"/>
            <a:ext cx="648072" cy="39604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5" name="타원 54"/>
          <p:cNvSpPr/>
          <p:nvPr/>
        </p:nvSpPr>
        <p:spPr>
          <a:xfrm>
            <a:off x="5616116" y="425709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예 약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340768"/>
            <a:ext cx="7250719" cy="529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타원 24"/>
          <p:cNvSpPr/>
          <p:nvPr/>
        </p:nvSpPr>
        <p:spPr>
          <a:xfrm>
            <a:off x="3888432" y="80070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320480" y="764704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 정보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863588" y="1304764"/>
            <a:ext cx="7308812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예 약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60748"/>
            <a:ext cx="7315200" cy="5076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타원 7"/>
          <p:cNvSpPr/>
          <p:nvPr/>
        </p:nvSpPr>
        <p:spPr>
          <a:xfrm>
            <a:off x="3708412" y="72870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140460" y="692696"/>
            <a:ext cx="2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객실 정보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63588" y="1160748"/>
            <a:ext cx="7380820" cy="511256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예 약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446" t="6055" r="17526" b="8890"/>
          <a:stretch/>
        </p:blipFill>
        <p:spPr bwMode="auto">
          <a:xfrm>
            <a:off x="35496" y="584684"/>
            <a:ext cx="5976664" cy="627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/>
          <p:cNvSpPr/>
          <p:nvPr/>
        </p:nvSpPr>
        <p:spPr>
          <a:xfrm>
            <a:off x="6192180" y="219557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048164" y="548680"/>
            <a:ext cx="0" cy="630932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52220" y="2151274"/>
            <a:ext cx="234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등록 주소로 지도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25" name="타원 24"/>
          <p:cNvSpPr/>
          <p:nvPr/>
        </p:nvSpPr>
        <p:spPr>
          <a:xfrm>
            <a:off x="6192180" y="116904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552220" y="1124744"/>
            <a:ext cx="259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문의하기 게시판 보기</a:t>
            </a:r>
            <a:endParaRPr lang="ko-KR" altLang="en-US" b="1" dirty="0"/>
          </a:p>
        </p:txBody>
      </p:sp>
      <p:sp>
        <p:nvSpPr>
          <p:cNvPr id="31" name="타원 30"/>
          <p:cNvSpPr/>
          <p:nvPr/>
        </p:nvSpPr>
        <p:spPr>
          <a:xfrm>
            <a:off x="755576" y="594928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32" name="타원 31"/>
          <p:cNvSpPr/>
          <p:nvPr/>
        </p:nvSpPr>
        <p:spPr>
          <a:xfrm>
            <a:off x="755576" y="634532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상세보기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문의하기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비회원 </a:t>
            </a:r>
            <a:r>
              <a:rPr lang="en-US" altLang="ko-KR" sz="3200" b="1" dirty="0" smtClean="0"/>
              <a:t>– Detail 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096344"/>
                <a:gridCol w="3406018"/>
              </a:tblGrid>
              <a:tr h="54299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8 –</a:t>
                      </a:r>
                      <a:r>
                        <a:rPr lang="en-US" altLang="ko-KR" sz="2400" b="1" baseline="0" dirty="0" smtClean="0"/>
                        <a:t> 3 - 3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48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baseline="0" dirty="0" smtClean="0"/>
                        <a:t>선택한 글의 내용을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48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문의하기 게시판의 글 제목 클릭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48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4850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77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뒤로 가기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비회원에 대한 문의하기 게시판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48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48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485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예 약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26342" t="49076" r="17269" b="22309"/>
          <a:stretch>
            <a:fillRect/>
          </a:stretch>
        </p:blipFill>
        <p:spPr bwMode="auto">
          <a:xfrm>
            <a:off x="256940" y="1232756"/>
            <a:ext cx="413504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 l="26346" t="52297" r="17266" b="10297"/>
          <a:stretch>
            <a:fillRect/>
          </a:stretch>
        </p:blipFill>
        <p:spPr bwMode="auto">
          <a:xfrm>
            <a:off x="4716016" y="1196752"/>
            <a:ext cx="421246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타원 28"/>
          <p:cNvSpPr/>
          <p:nvPr/>
        </p:nvSpPr>
        <p:spPr>
          <a:xfrm>
            <a:off x="1187624" y="80900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547664" y="764704"/>
            <a:ext cx="259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문의하기 게시판 보기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4716016" y="1232756"/>
            <a:ext cx="4212468" cy="504056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4" name="직사각형 43"/>
          <p:cNvSpPr/>
          <p:nvPr/>
        </p:nvSpPr>
        <p:spPr>
          <a:xfrm>
            <a:off x="215516" y="1232756"/>
            <a:ext cx="4140460" cy="507656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타원 44"/>
          <p:cNvSpPr/>
          <p:nvPr/>
        </p:nvSpPr>
        <p:spPr>
          <a:xfrm>
            <a:off x="5292080" y="80900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652120" y="764704"/>
            <a:ext cx="406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등록 주소로 지도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결 제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25" t="9043" r="17825"/>
          <a:stretch/>
        </p:blipFill>
        <p:spPr bwMode="auto">
          <a:xfrm>
            <a:off x="215516" y="728700"/>
            <a:ext cx="4786917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H="1">
            <a:off x="5004048" y="548680"/>
            <a:ext cx="36004" cy="630932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32756"/>
            <a:ext cx="3204356" cy="133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0092" y="3284984"/>
            <a:ext cx="3204356" cy="147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5508104" y="8367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868144" y="7647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형식 불 일치 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미 기재 시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683568" y="472514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935596" y="5013176"/>
            <a:ext cx="4032448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3527884" y="5445224"/>
            <a:ext cx="576064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타원 22"/>
          <p:cNvSpPr/>
          <p:nvPr/>
        </p:nvSpPr>
        <p:spPr>
          <a:xfrm>
            <a:off x="5444094" y="288894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760132" y="281693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결제하기 클릭 시</a:t>
            </a:r>
            <a:endParaRPr lang="ko-KR" altLang="en-US" b="1" dirty="0"/>
          </a:p>
        </p:txBody>
      </p:sp>
      <p:sp>
        <p:nvSpPr>
          <p:cNvPr id="25" name="타원 24"/>
          <p:cNvSpPr/>
          <p:nvPr/>
        </p:nvSpPr>
        <p:spPr>
          <a:xfrm>
            <a:off x="3203848" y="522920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4319972" y="5445224"/>
            <a:ext cx="432048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타원 26"/>
          <p:cNvSpPr/>
          <p:nvPr/>
        </p:nvSpPr>
        <p:spPr>
          <a:xfrm>
            <a:off x="3995936" y="522920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8" name="타원 27"/>
          <p:cNvSpPr/>
          <p:nvPr/>
        </p:nvSpPr>
        <p:spPr>
          <a:xfrm>
            <a:off x="5408090" y="522920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724128" y="515719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취소 클릭 시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5400092" y="692696"/>
            <a:ext cx="3204356" cy="183620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3" name="직사각형 32"/>
          <p:cNvSpPr/>
          <p:nvPr/>
        </p:nvSpPr>
        <p:spPr>
          <a:xfrm>
            <a:off x="5400092" y="2744924"/>
            <a:ext cx="3204356" cy="194421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5" name="직선 연결선 34"/>
          <p:cNvCxnSpPr/>
          <p:nvPr/>
        </p:nvCxnSpPr>
        <p:spPr>
          <a:xfrm>
            <a:off x="5400092" y="1196752"/>
            <a:ext cx="3204356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400092" y="3212976"/>
            <a:ext cx="3240360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5580273"/>
            <a:ext cx="3168352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직사각형 41"/>
          <p:cNvSpPr/>
          <p:nvPr/>
        </p:nvSpPr>
        <p:spPr>
          <a:xfrm>
            <a:off x="5328084" y="5121188"/>
            <a:ext cx="3276364" cy="144016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7" name="직선 연결선 46"/>
          <p:cNvCxnSpPr/>
          <p:nvPr/>
        </p:nvCxnSpPr>
        <p:spPr>
          <a:xfrm>
            <a:off x="5292080" y="5589240"/>
            <a:ext cx="3312368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289" t="10442" r="17742"/>
          <a:stretch/>
        </p:blipFill>
        <p:spPr bwMode="auto">
          <a:xfrm>
            <a:off x="107504" y="1196752"/>
            <a:ext cx="4442495" cy="5508612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860032" y="1196752"/>
            <a:ext cx="4140460" cy="18104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698710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0748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자유게시판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5011078" y="127051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3116" y="123275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자유게시판</a:t>
            </a:r>
            <a:r>
              <a:rPr lang="en-US" altLang="ko-KR" b="1" dirty="0" smtClean="0"/>
              <a:t> Code</a:t>
            </a:r>
            <a:endParaRPr lang="ko-KR" altLang="en-US" b="1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4836728" y="1664804"/>
            <a:ext cx="4176464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11040"/>
            <a:ext cx="4032448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7045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289" t="10442" r="17742"/>
          <a:stretch/>
        </p:blipFill>
        <p:spPr bwMode="auto">
          <a:xfrm>
            <a:off x="107505" y="1216424"/>
            <a:ext cx="4426630" cy="5488940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페이징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295636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77674" y="692696"/>
            <a:ext cx="184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비회원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1700268" y="5338897"/>
            <a:ext cx="432048" cy="162018"/>
          </a:xfrm>
          <a:prstGeom prst="line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682" t="77168" r="48682" b="20493"/>
          <a:stretch/>
        </p:blipFill>
        <p:spPr bwMode="auto">
          <a:xfrm>
            <a:off x="899592" y="5270121"/>
            <a:ext cx="812221" cy="461587"/>
          </a:xfrm>
          <a:prstGeom prst="rect">
            <a:avLst/>
          </a:prstGeom>
          <a:noFill/>
          <a:ln w="349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132316" y="5261887"/>
            <a:ext cx="384414" cy="24192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16424"/>
            <a:ext cx="4176464" cy="3467100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5911141" y="782115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91175" y="744357"/>
            <a:ext cx="162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페이징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583554" y="521288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80163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993" t="10027" r="17874"/>
          <a:stretch/>
        </p:blipFill>
        <p:spPr bwMode="auto">
          <a:xfrm>
            <a:off x="107504" y="1216424"/>
            <a:ext cx="4426630" cy="5488940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5295613"/>
            <a:ext cx="1309801" cy="432788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3923928" y="5281757"/>
            <a:ext cx="384414" cy="24192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21" name="직선 화살표 연결선 20"/>
          <p:cNvCxnSpPr>
            <a:stCxn id="15" idx="1"/>
            <a:endCxn id="19" idx="3"/>
          </p:cNvCxnSpPr>
          <p:nvPr/>
        </p:nvCxnSpPr>
        <p:spPr>
          <a:xfrm flipH="1">
            <a:off x="3217505" y="5402719"/>
            <a:ext cx="706423" cy="1092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043608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425646" y="692696"/>
            <a:ext cx="26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일반회원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사업자회원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1600100" y="521288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24028" y="1216424"/>
            <a:ext cx="4140460" cy="2981325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5911141" y="782115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191175" y="744357"/>
            <a:ext cx="162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글쓰</a:t>
            </a:r>
            <a:r>
              <a:rPr lang="ko-KR" altLang="en-US" b="1" dirty="0"/>
              <a:t>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4482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90" t="8090" r="17135"/>
          <a:stretch/>
        </p:blipFill>
        <p:spPr bwMode="auto">
          <a:xfrm>
            <a:off x="251519" y="1324002"/>
            <a:ext cx="4286257" cy="3987625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35" t="8576" r="17466"/>
          <a:stretch/>
        </p:blipFill>
        <p:spPr bwMode="auto">
          <a:xfrm>
            <a:off x="4716016" y="1324003"/>
            <a:ext cx="4248472" cy="3987625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내용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1597728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979766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비회원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 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545244" y="728700"/>
            <a:ext cx="16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3851920" y="4380706"/>
            <a:ext cx="360040" cy="22082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" name="직사각형 18"/>
          <p:cNvSpPr/>
          <p:nvPr/>
        </p:nvSpPr>
        <p:spPr>
          <a:xfrm>
            <a:off x="7488324" y="4387907"/>
            <a:ext cx="1152128" cy="19322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1417" y="3811843"/>
            <a:ext cx="32289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3748" y="4293096"/>
            <a:ext cx="102870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4932040" y="3809219"/>
            <a:ext cx="3132348" cy="331237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/>
          <p:cNvSpPr/>
          <p:nvPr/>
        </p:nvSpPr>
        <p:spPr>
          <a:xfrm>
            <a:off x="2303748" y="4329100"/>
            <a:ext cx="1008112" cy="30363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7" name="직선 화살표 연결선 26"/>
          <p:cNvCxnSpPr>
            <a:stCxn id="18" idx="1"/>
            <a:endCxn id="23" idx="3"/>
          </p:cNvCxnSpPr>
          <p:nvPr/>
        </p:nvCxnSpPr>
        <p:spPr>
          <a:xfrm flipH="1" flipV="1">
            <a:off x="3311860" y="4480917"/>
            <a:ext cx="540060" cy="1020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22" idx="3"/>
          </p:cNvCxnSpPr>
          <p:nvPr/>
        </p:nvCxnSpPr>
        <p:spPr>
          <a:xfrm flipV="1">
            <a:off x="8064388" y="3974838"/>
            <a:ext cx="0" cy="413069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423" y="5697252"/>
            <a:ext cx="8752096" cy="942975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641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772" t="8289" r="16651"/>
          <a:stretch/>
        </p:blipFill>
        <p:spPr bwMode="auto">
          <a:xfrm>
            <a:off x="179512" y="1321057"/>
            <a:ext cx="4284476" cy="5348303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삭제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799692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81730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6076" y="1439629"/>
            <a:ext cx="972108" cy="39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타원 22"/>
          <p:cNvSpPr/>
          <p:nvPr/>
        </p:nvSpPr>
        <p:spPr>
          <a:xfrm>
            <a:off x="4788024" y="148478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4" name="직사각형 23"/>
          <p:cNvSpPr/>
          <p:nvPr/>
        </p:nvSpPr>
        <p:spPr>
          <a:xfrm>
            <a:off x="4644008" y="1340768"/>
            <a:ext cx="4284476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3208" y="1916832"/>
            <a:ext cx="4255275" cy="4716524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2" descr="C:\Users\parisyu\Desktop\KakaoTalk_20141004_050303985.png"/>
          <p:cNvPicPr>
            <a:picLocks noChangeAspect="1" noChangeArrowheads="1"/>
          </p:cNvPicPr>
          <p:nvPr/>
        </p:nvPicPr>
        <p:blipFill rotWithShape="1">
          <a:blip r:embed="rId5" cstate="print"/>
          <a:srcRect l="37504" t="45333" r="32493" b="24667"/>
          <a:stretch/>
        </p:blipFill>
        <p:spPr bwMode="auto">
          <a:xfrm>
            <a:off x="1367644" y="3789040"/>
            <a:ext cx="1296144" cy="1620180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3203848" y="5481228"/>
            <a:ext cx="288032" cy="14401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직사각형 28"/>
          <p:cNvSpPr/>
          <p:nvPr/>
        </p:nvSpPr>
        <p:spPr>
          <a:xfrm>
            <a:off x="1403648" y="3789040"/>
            <a:ext cx="1260140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30" name="직선 화살표 연결선 29"/>
          <p:cNvCxnSpPr>
            <a:stCxn id="28" idx="1"/>
            <a:endCxn id="29" idx="3"/>
          </p:cNvCxnSpPr>
          <p:nvPr/>
        </p:nvCxnSpPr>
        <p:spPr>
          <a:xfrm flipH="1" flipV="1">
            <a:off x="2663788" y="4581128"/>
            <a:ext cx="540060" cy="97210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942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239" t="75909" r="22513" b="21076"/>
          <a:stretch/>
        </p:blipFill>
        <p:spPr bwMode="auto">
          <a:xfrm>
            <a:off x="5184068" y="4725144"/>
            <a:ext cx="1080120" cy="45295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075" t="10562" r="17752"/>
          <a:stretch/>
        </p:blipFill>
        <p:spPr bwMode="auto">
          <a:xfrm>
            <a:off x="60495" y="1304764"/>
            <a:ext cx="4403493" cy="5364595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글 쓰기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799692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81730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4068" y="1304764"/>
            <a:ext cx="1116944" cy="46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타원 22"/>
          <p:cNvSpPr/>
          <p:nvPr/>
        </p:nvSpPr>
        <p:spPr>
          <a:xfrm>
            <a:off x="4752020" y="137677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4" name="타원 23"/>
          <p:cNvSpPr/>
          <p:nvPr/>
        </p:nvSpPr>
        <p:spPr>
          <a:xfrm>
            <a:off x="4752020" y="476114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4680012" y="1268760"/>
            <a:ext cx="4248472" cy="324036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7" name="직선 연결선 26"/>
          <p:cNvCxnSpPr/>
          <p:nvPr/>
        </p:nvCxnSpPr>
        <p:spPr>
          <a:xfrm>
            <a:off x="4656708" y="1772816"/>
            <a:ext cx="4248472" cy="0"/>
          </a:xfrm>
          <a:prstGeom prst="line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644008" y="4689140"/>
            <a:ext cx="4284476" cy="183620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1" name="직선 연결선 30"/>
          <p:cNvCxnSpPr/>
          <p:nvPr/>
        </p:nvCxnSpPr>
        <p:spPr>
          <a:xfrm>
            <a:off x="4644008" y="5144492"/>
            <a:ext cx="4248472" cy="0"/>
          </a:xfrm>
          <a:prstGeom prst="line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491880" y="5374445"/>
            <a:ext cx="648072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0" name="직선 화살표 연결선 29"/>
          <p:cNvCxnSpPr>
            <a:stCxn id="29" idx="1"/>
          </p:cNvCxnSpPr>
          <p:nvPr/>
        </p:nvCxnSpPr>
        <p:spPr>
          <a:xfrm flipH="1">
            <a:off x="2591780" y="5518461"/>
            <a:ext cx="900100" cy="43204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354" t="75909" r="22513" b="21076"/>
          <a:stretch/>
        </p:blipFill>
        <p:spPr bwMode="auto">
          <a:xfrm>
            <a:off x="1681486" y="5948319"/>
            <a:ext cx="1769124" cy="452953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1816" y="5204862"/>
            <a:ext cx="4233364" cy="132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52020" y="1786258"/>
            <a:ext cx="4140460" cy="272286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7983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952" t="10036" r="16703" b="3462"/>
          <a:stretch/>
        </p:blipFill>
        <p:spPr bwMode="auto">
          <a:xfrm>
            <a:off x="149777" y="1423358"/>
            <a:ext cx="4339087" cy="44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수정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799692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81730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작성자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3491880" y="4761148"/>
            <a:ext cx="648072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2" name="직선 화살표 연결선 21"/>
          <p:cNvCxnSpPr>
            <a:stCxn id="18" idx="1"/>
          </p:cNvCxnSpPr>
          <p:nvPr/>
        </p:nvCxnSpPr>
        <p:spPr>
          <a:xfrm flipH="1">
            <a:off x="2591780" y="4905164"/>
            <a:ext cx="900100" cy="43204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4068" y="728700"/>
            <a:ext cx="1116944" cy="46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타원 23"/>
          <p:cNvSpPr/>
          <p:nvPr/>
        </p:nvSpPr>
        <p:spPr>
          <a:xfrm>
            <a:off x="4752020" y="80070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6" name="타원 25"/>
          <p:cNvSpPr/>
          <p:nvPr/>
        </p:nvSpPr>
        <p:spPr>
          <a:xfrm>
            <a:off x="4752020" y="472835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4028" y="1412776"/>
            <a:ext cx="4032448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4644008" y="4581128"/>
            <a:ext cx="4248472" cy="19442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1" name="직선 연결선 30"/>
          <p:cNvCxnSpPr/>
          <p:nvPr/>
        </p:nvCxnSpPr>
        <p:spPr>
          <a:xfrm>
            <a:off x="4644008" y="5121188"/>
            <a:ext cx="4248472" cy="0"/>
          </a:xfrm>
          <a:prstGeom prst="line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354" t="75909" r="22513" b="21076"/>
          <a:stretch/>
        </p:blipFill>
        <p:spPr bwMode="auto">
          <a:xfrm>
            <a:off x="1681486" y="5335022"/>
            <a:ext cx="1769124" cy="452953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239" t="75909" r="22513" b="21076"/>
          <a:stretch/>
        </p:blipFill>
        <p:spPr bwMode="auto">
          <a:xfrm>
            <a:off x="5184068" y="4653136"/>
            <a:ext cx="1080120" cy="45295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1816" y="5168859"/>
            <a:ext cx="4184660" cy="132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52021" y="1221882"/>
            <a:ext cx="4032447" cy="271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4535996" y="548680"/>
            <a:ext cx="0" cy="630932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716016" y="656692"/>
            <a:ext cx="4104456" cy="327636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8" name="직선 연결선 37"/>
          <p:cNvCxnSpPr/>
          <p:nvPr/>
        </p:nvCxnSpPr>
        <p:spPr>
          <a:xfrm>
            <a:off x="4739320" y="1196752"/>
            <a:ext cx="4104456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1576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커뮤니티 </a:t>
            </a:r>
            <a:r>
              <a:rPr lang="en-US" altLang="ko-KR" sz="3600" b="1" noProof="0" dirty="0" smtClean="0">
                <a:latin typeface="+mj-lt"/>
                <a:ea typeface="+mj-ea"/>
                <a:cs typeface="+mj-cs"/>
              </a:rPr>
              <a:t>- 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내용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90" t="8090" r="17135"/>
          <a:stretch/>
        </p:blipFill>
        <p:spPr bwMode="auto">
          <a:xfrm>
            <a:off x="71500" y="1423753"/>
            <a:ext cx="2156643" cy="5083504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35" t="8576" r="17466"/>
          <a:stretch/>
        </p:blipFill>
        <p:spPr bwMode="auto">
          <a:xfrm>
            <a:off x="4623954" y="1423753"/>
            <a:ext cx="2153580" cy="5083504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59532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4" y="692696"/>
            <a:ext cx="824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비회원</a:t>
            </a:r>
            <a:r>
              <a:rPr lang="en-US" altLang="ko-KR" b="1" dirty="0" smtClean="0"/>
              <a:t>                     </a:t>
            </a:r>
            <a:r>
              <a:rPr lang="ko-KR" altLang="en-US" b="1" dirty="0" smtClean="0"/>
              <a:t>회원                    본인                    관리자</a:t>
            </a:r>
            <a:r>
              <a:rPr lang="en-US" altLang="ko-KR" b="1" dirty="0" smtClean="0"/>
              <a:t>	</a:t>
            </a:r>
            <a:endParaRPr lang="ko-KR" altLang="en-US" b="1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772" t="8289" r="16651"/>
          <a:stretch/>
        </p:blipFill>
        <p:spPr bwMode="auto">
          <a:xfrm>
            <a:off x="6902748" y="1416745"/>
            <a:ext cx="2176936" cy="5101489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83" t="7698" r="17075"/>
          <a:stretch/>
        </p:blipFill>
        <p:spPr bwMode="auto">
          <a:xfrm>
            <a:off x="2353358" y="1416744"/>
            <a:ext cx="2145381" cy="5101489"/>
          </a:xfrm>
          <a:prstGeom prst="rect">
            <a:avLst/>
          </a:prstGeom>
          <a:noFill/>
          <a:ln w="508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871700" y="5337212"/>
            <a:ext cx="216024" cy="2520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직사각형 28"/>
          <p:cNvSpPr/>
          <p:nvPr/>
        </p:nvSpPr>
        <p:spPr>
          <a:xfrm>
            <a:off x="4031708" y="5337212"/>
            <a:ext cx="360040" cy="2520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직사각형 29"/>
          <p:cNvSpPr/>
          <p:nvPr/>
        </p:nvSpPr>
        <p:spPr>
          <a:xfrm>
            <a:off x="6120172" y="5362612"/>
            <a:ext cx="612068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5645646"/>
            <a:ext cx="102870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직사각형 31"/>
          <p:cNvSpPr/>
          <p:nvPr/>
        </p:nvSpPr>
        <p:spPr>
          <a:xfrm>
            <a:off x="323528" y="5681650"/>
            <a:ext cx="1008112" cy="30363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3" name="직선 화살표 연결선 32"/>
          <p:cNvCxnSpPr>
            <a:stCxn id="28" idx="1"/>
            <a:endCxn id="32" idx="3"/>
          </p:cNvCxnSpPr>
          <p:nvPr/>
        </p:nvCxnSpPr>
        <p:spPr>
          <a:xfrm flipH="1">
            <a:off x="1331640" y="5463226"/>
            <a:ext cx="540060" cy="370241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27784" y="5647147"/>
            <a:ext cx="1548172" cy="37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/>
          <p:cNvSpPr/>
          <p:nvPr/>
        </p:nvSpPr>
        <p:spPr>
          <a:xfrm>
            <a:off x="2627784" y="5647147"/>
            <a:ext cx="1512168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84268" y="5611143"/>
            <a:ext cx="193839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>
          <a:xfrm>
            <a:off x="8460432" y="5337212"/>
            <a:ext cx="504056" cy="20542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8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16016" y="5625244"/>
            <a:ext cx="1944216" cy="32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직사각형 38"/>
          <p:cNvSpPr/>
          <p:nvPr/>
        </p:nvSpPr>
        <p:spPr>
          <a:xfrm>
            <a:off x="6984268" y="5611143"/>
            <a:ext cx="1944216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직사각형 39"/>
          <p:cNvSpPr/>
          <p:nvPr/>
        </p:nvSpPr>
        <p:spPr>
          <a:xfrm>
            <a:off x="4716016" y="5625244"/>
            <a:ext cx="1944216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1" name="직선 화살표 연결선 40"/>
          <p:cNvCxnSpPr>
            <a:stCxn id="29" idx="1"/>
            <a:endCxn id="35" idx="0"/>
          </p:cNvCxnSpPr>
          <p:nvPr/>
        </p:nvCxnSpPr>
        <p:spPr>
          <a:xfrm flipH="1">
            <a:off x="3383868" y="5463226"/>
            <a:ext cx="647840" cy="183921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0" idx="1"/>
            <a:endCxn id="40" idx="0"/>
          </p:cNvCxnSpPr>
          <p:nvPr/>
        </p:nvCxnSpPr>
        <p:spPr>
          <a:xfrm flipH="1">
            <a:off x="5688124" y="5470624"/>
            <a:ext cx="432048" cy="15462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7" idx="1"/>
            <a:endCxn id="39" idx="0"/>
          </p:cNvCxnSpPr>
          <p:nvPr/>
        </p:nvCxnSpPr>
        <p:spPr>
          <a:xfrm flipH="1">
            <a:off x="7956376" y="5439922"/>
            <a:ext cx="504056" cy="171221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138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상세보기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문의하기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89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8 – 3 – 4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해당 </a:t>
                      </a:r>
                      <a:r>
                        <a:rPr lang="ko-KR" altLang="en-US" sz="1500" b="1" dirty="0" err="1" smtClean="0"/>
                        <a:t>펜션에</a:t>
                      </a:r>
                      <a:r>
                        <a:rPr lang="ko-KR" altLang="en-US" sz="1500" b="1" dirty="0" smtClean="0"/>
                        <a:t> 대한 문의하기 게시판을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문의하기 게시판 보기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제목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회원에</a:t>
                      </a:r>
                      <a:r>
                        <a:rPr lang="ko-KR" altLang="en-US" sz="1500" b="1" baseline="0" dirty="0" smtClean="0"/>
                        <a:t> 대한 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baseline="0" dirty="0" smtClean="0"/>
                        <a:t>해당 글의 </a:t>
                      </a:r>
                      <a:r>
                        <a:rPr lang="en-US" altLang="ko-KR" sz="1500" b="1" baseline="0" dirty="0" smtClean="0"/>
                        <a:t>Detail </a:t>
                      </a:r>
                      <a:r>
                        <a:rPr lang="ko-KR" altLang="en-US" sz="1500" b="1" baseline="0" dirty="0" smtClean="0"/>
                        <a:t>페이지 제공</a:t>
                      </a:r>
                      <a:endParaRPr lang="en-US" altLang="ko-KR" sz="1500" b="1" baseline="0" dirty="0" smtClean="0"/>
                    </a:p>
                  </a:txBody>
                  <a:tcPr anchor="ctr"/>
                </a:tc>
              </a:tr>
              <a:tr h="652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쓰기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</a:t>
                      </a:r>
                      <a:r>
                        <a:rPr lang="ko-KR" altLang="en-US" sz="1500" b="1" dirty="0" err="1" smtClean="0"/>
                        <a:t>펜션에</a:t>
                      </a:r>
                      <a:r>
                        <a:rPr lang="ko-KR" altLang="en-US" sz="1500" b="1" dirty="0" smtClean="0"/>
                        <a:t> 대한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문의하기</a:t>
                      </a:r>
                      <a:r>
                        <a:rPr lang="en-US" altLang="ko-KR" sz="1500" b="1" dirty="0" smtClean="0"/>
                        <a:t> Write </a:t>
                      </a:r>
                      <a:r>
                        <a:rPr lang="ko-KR" altLang="en-US" sz="1500" b="1" dirty="0" smtClean="0"/>
                        <a:t>페이지</a:t>
                      </a:r>
                      <a:r>
                        <a:rPr lang="ko-KR" altLang="en-US" sz="1500" b="1" baseline="0" dirty="0" smtClean="0"/>
                        <a:t>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커뮤니티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답변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571886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059832" y="872716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답변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075" y="1524000"/>
            <a:ext cx="64198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331640" y="1484784"/>
            <a:ext cx="6480720" cy="38524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고객센터 </a:t>
            </a:r>
            <a:r>
              <a:rPr lang="en-US" altLang="ko-KR" sz="3600" b="1" noProof="0" dirty="0" smtClean="0"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회사소개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24244"/>
            <a:ext cx="4384311" cy="255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032" y="3784471"/>
            <a:ext cx="4384800" cy="208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5940767"/>
            <a:ext cx="4384800" cy="836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51520" y="1196752"/>
            <a:ext cx="4392488" cy="550861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/>
          <p:cNvSpPr/>
          <p:nvPr/>
        </p:nvSpPr>
        <p:spPr>
          <a:xfrm>
            <a:off x="1698710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0748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회사소개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251520" y="2240868"/>
            <a:ext cx="576064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타원 13"/>
          <p:cNvSpPr/>
          <p:nvPr/>
        </p:nvSpPr>
        <p:spPr>
          <a:xfrm>
            <a:off x="43494" y="191683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1736813"/>
            <a:ext cx="403244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>
          <a:xfrm>
            <a:off x="5011078" y="127051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3116" y="123275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지도 </a:t>
            </a:r>
            <a:r>
              <a:rPr lang="en-US" altLang="ko-KR" b="1" dirty="0" smtClean="0"/>
              <a:t>API Code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860032" y="1196752"/>
            <a:ext cx="4140460" cy="550861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0" name="직선 연결선 19"/>
          <p:cNvCxnSpPr/>
          <p:nvPr/>
        </p:nvCxnSpPr>
        <p:spPr>
          <a:xfrm>
            <a:off x="4836728" y="1664804"/>
            <a:ext cx="4176464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87724" y="4524164"/>
            <a:ext cx="1352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고객센터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각종문의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08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323" y="1268540"/>
            <a:ext cx="8448761" cy="388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323" y="5157192"/>
            <a:ext cx="8448761" cy="151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98128" y="1160748"/>
            <a:ext cx="8532948" cy="55080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타원 8"/>
          <p:cNvSpPr/>
          <p:nvPr/>
        </p:nvSpPr>
        <p:spPr>
          <a:xfrm>
            <a:off x="4003474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85512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각종문의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23528" y="3284984"/>
            <a:ext cx="1152128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타원 11"/>
          <p:cNvSpPr/>
          <p:nvPr/>
        </p:nvSpPr>
        <p:spPr>
          <a:xfrm>
            <a:off x="215516" y="296094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고객센터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공지사항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C:\Users\parisyu\Desktop\독수리\비회원\비회원 공지사항 리스트.jpg"/>
          <p:cNvPicPr>
            <a:picLocks noChangeAspect="1" noChangeArrowheads="1"/>
          </p:cNvPicPr>
          <p:nvPr/>
        </p:nvPicPr>
        <p:blipFill>
          <a:blip r:embed="rId2" cstate="print"/>
          <a:srcRect l="22967" t="1098" r="22891" b="1738"/>
          <a:stretch>
            <a:fillRect/>
          </a:stretch>
        </p:blipFill>
        <p:spPr bwMode="auto">
          <a:xfrm>
            <a:off x="207222" y="1268760"/>
            <a:ext cx="4284000" cy="4183615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207222" y="1232756"/>
            <a:ext cx="4320480" cy="421246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직사각형 9"/>
          <p:cNvSpPr/>
          <p:nvPr/>
        </p:nvSpPr>
        <p:spPr>
          <a:xfrm>
            <a:off x="207222" y="2830787"/>
            <a:ext cx="576064" cy="25967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9459" name="Picture 3" descr="C:\Users\parisyu\Desktop\독수리\관리자 공지사항\관리자 공지사항 리스트.jpg"/>
          <p:cNvPicPr>
            <a:picLocks noChangeAspect="1" noChangeArrowheads="1"/>
          </p:cNvPicPr>
          <p:nvPr/>
        </p:nvPicPr>
        <p:blipFill>
          <a:blip r:embed="rId3" cstate="print"/>
          <a:srcRect l="23088" t="1445" r="22969" b="4573"/>
          <a:stretch>
            <a:fillRect/>
          </a:stretch>
        </p:blipFill>
        <p:spPr bwMode="auto">
          <a:xfrm>
            <a:off x="4716496" y="1250868"/>
            <a:ext cx="4320000" cy="4140249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4738165" y="1232756"/>
            <a:ext cx="4320480" cy="421246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직사각형 14"/>
          <p:cNvSpPr/>
          <p:nvPr/>
        </p:nvSpPr>
        <p:spPr>
          <a:xfrm>
            <a:off x="8676456" y="4279240"/>
            <a:ext cx="384414" cy="24192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타원 15"/>
          <p:cNvSpPr/>
          <p:nvPr/>
        </p:nvSpPr>
        <p:spPr>
          <a:xfrm>
            <a:off x="1597728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979766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비회원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 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16216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41565" y="249289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4293096"/>
            <a:ext cx="1309801" cy="43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화살표 연결선 22"/>
          <p:cNvCxnSpPr>
            <a:stCxn id="15" idx="1"/>
            <a:endCxn id="1026" idx="3"/>
          </p:cNvCxnSpPr>
          <p:nvPr/>
        </p:nvCxnSpPr>
        <p:spPr>
          <a:xfrm flipH="1">
            <a:off x="7970033" y="4400202"/>
            <a:ext cx="706423" cy="1092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24228" y="4329100"/>
            <a:ext cx="1332148" cy="40393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2998" y="5805264"/>
            <a:ext cx="867719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215516" y="5769260"/>
            <a:ext cx="8748972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612" y="4293096"/>
            <a:ext cx="936104" cy="440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1043608" y="4293096"/>
            <a:ext cx="1008112" cy="46805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8" name="직사각형 27"/>
          <p:cNvSpPr/>
          <p:nvPr/>
        </p:nvSpPr>
        <p:spPr>
          <a:xfrm>
            <a:off x="2519772" y="4257092"/>
            <a:ext cx="288032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0" name="직선 연결선 29"/>
          <p:cNvCxnSpPr>
            <a:endCxn id="27" idx="3"/>
          </p:cNvCxnSpPr>
          <p:nvPr/>
        </p:nvCxnSpPr>
        <p:spPr>
          <a:xfrm flipH="1">
            <a:off x="2051720" y="4365104"/>
            <a:ext cx="432048" cy="162018"/>
          </a:xfrm>
          <a:prstGeom prst="line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게시판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 </a:t>
            </a:r>
            <a:r>
              <a:rPr lang="ko-KR" altLang="en-US" sz="3600" b="1" dirty="0" err="1" smtClean="0">
                <a:latin typeface="+mj-lt"/>
                <a:ea typeface="+mj-ea"/>
                <a:cs typeface="+mj-cs"/>
              </a:rPr>
              <a:t>페이징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571886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059832" y="872716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페이징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" y="1448780"/>
            <a:ext cx="7829550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47564" y="1448780"/>
            <a:ext cx="7848872" cy="460851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고객센터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공지사항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내용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5" name="Picture 3" descr="C:\Users\parisyu\Documents\카카오톡 받은 파일\KakaoTalk_20141004_000632908.jpg"/>
          <p:cNvPicPr>
            <a:picLocks noChangeAspect="1" noChangeArrowheads="1"/>
          </p:cNvPicPr>
          <p:nvPr/>
        </p:nvPicPr>
        <p:blipFill>
          <a:blip r:embed="rId2" cstate="print"/>
          <a:srcRect l="22801" r="22605" b="14950"/>
          <a:stretch>
            <a:fillRect/>
          </a:stretch>
        </p:blipFill>
        <p:spPr bwMode="auto">
          <a:xfrm>
            <a:off x="179512" y="1262980"/>
            <a:ext cx="4284476" cy="4062082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79512" y="1268760"/>
            <a:ext cx="4320480" cy="414046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8437" name="Picture 5" descr="C:\Users\parisyu\Desktop\독수리\관리자 공지사항\관리자 공지사항 디테일.jpg"/>
          <p:cNvPicPr>
            <a:picLocks noChangeAspect="1" noChangeArrowheads="1"/>
          </p:cNvPicPr>
          <p:nvPr/>
        </p:nvPicPr>
        <p:blipFill>
          <a:blip r:embed="rId3" cstate="print"/>
          <a:srcRect l="22941" t="392" r="22718" b="1414"/>
          <a:stretch>
            <a:fillRect/>
          </a:stretch>
        </p:blipFill>
        <p:spPr bwMode="auto">
          <a:xfrm>
            <a:off x="4702161" y="1289906"/>
            <a:ext cx="4320000" cy="4124248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693867" y="1268760"/>
            <a:ext cx="4320480" cy="414046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1597728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979766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비회원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 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545244" y="728700"/>
            <a:ext cx="16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103948" y="4257092"/>
            <a:ext cx="360040" cy="22082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" name="직사각형 18"/>
          <p:cNvSpPr/>
          <p:nvPr/>
        </p:nvSpPr>
        <p:spPr>
          <a:xfrm>
            <a:off x="7992380" y="4617132"/>
            <a:ext cx="1008112" cy="19322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4041068"/>
            <a:ext cx="32289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4169482"/>
            <a:ext cx="102870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5004048" y="4041068"/>
            <a:ext cx="3132348" cy="331237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/>
          <p:cNvSpPr/>
          <p:nvPr/>
        </p:nvSpPr>
        <p:spPr>
          <a:xfrm>
            <a:off x="2555776" y="4205486"/>
            <a:ext cx="1008112" cy="30363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7" name="직선 화살표 연결선 26"/>
          <p:cNvCxnSpPr>
            <a:stCxn id="18" idx="1"/>
            <a:endCxn id="23" idx="3"/>
          </p:cNvCxnSpPr>
          <p:nvPr/>
        </p:nvCxnSpPr>
        <p:spPr>
          <a:xfrm flipH="1" flipV="1">
            <a:off x="3563888" y="4357303"/>
            <a:ext cx="540060" cy="1020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22" idx="3"/>
          </p:cNvCxnSpPr>
          <p:nvPr/>
        </p:nvCxnSpPr>
        <p:spPr>
          <a:xfrm flipH="1" flipV="1">
            <a:off x="8136396" y="4206687"/>
            <a:ext cx="360040" cy="410445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19" y="5625244"/>
            <a:ext cx="8748000" cy="1031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직사각형 30"/>
          <p:cNvSpPr/>
          <p:nvPr/>
        </p:nvSpPr>
        <p:spPr>
          <a:xfrm>
            <a:off x="215516" y="5589240"/>
            <a:ext cx="8748000" cy="104411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고객센터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공지사항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삭제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5" name="Picture 3" descr="C:\Users\parisyu\Documents\카카오톡 받은 파일\KakaoTalk_20141004_000632908.jpg"/>
          <p:cNvPicPr>
            <a:picLocks noChangeAspect="1" noChangeArrowheads="1"/>
          </p:cNvPicPr>
          <p:nvPr/>
        </p:nvPicPr>
        <p:blipFill>
          <a:blip r:embed="rId2" cstate="print"/>
          <a:srcRect l="22801" r="22605" b="14950"/>
          <a:stretch>
            <a:fillRect/>
          </a:stretch>
        </p:blipFill>
        <p:spPr bwMode="auto">
          <a:xfrm>
            <a:off x="179512" y="1262980"/>
            <a:ext cx="4284476" cy="5298368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79512" y="1268760"/>
            <a:ext cx="4320480" cy="54006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799692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81730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103948" y="5193196"/>
            <a:ext cx="36004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1506" name="Picture 2" descr="C:\Users\parisyu\Desktop\KakaoTalk_20141004_050523331.jpg"/>
          <p:cNvPicPr>
            <a:picLocks noChangeAspect="1" noChangeArrowheads="1"/>
          </p:cNvPicPr>
          <p:nvPr/>
        </p:nvPicPr>
        <p:blipFill>
          <a:blip r:embed="rId3" cstate="print"/>
          <a:srcRect l="22835" t="1442" r="22227" b="2341"/>
          <a:stretch>
            <a:fillRect/>
          </a:stretch>
        </p:blipFill>
        <p:spPr bwMode="auto">
          <a:xfrm>
            <a:off x="179512" y="1258782"/>
            <a:ext cx="4320000" cy="537457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173951" y="1268760"/>
            <a:ext cx="4320480" cy="54006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2530" name="Picture 2" descr="C:\Users\parisyu\Desktop\KakaoTalk_20141004_05030398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268760"/>
            <a:ext cx="4320000" cy="5400600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179512" y="1268760"/>
            <a:ext cx="4320480" cy="54006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직사각형 14"/>
          <p:cNvSpPr/>
          <p:nvPr/>
        </p:nvSpPr>
        <p:spPr>
          <a:xfrm>
            <a:off x="3887924" y="5085184"/>
            <a:ext cx="288032" cy="14401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" name="직사각형 18"/>
          <p:cNvSpPr/>
          <p:nvPr/>
        </p:nvSpPr>
        <p:spPr>
          <a:xfrm>
            <a:off x="1835696" y="3717032"/>
            <a:ext cx="1260140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1" name="직선 화살표 연결선 20"/>
          <p:cNvCxnSpPr>
            <a:stCxn id="15" idx="1"/>
            <a:endCxn id="19" idx="3"/>
          </p:cNvCxnSpPr>
          <p:nvPr/>
        </p:nvCxnSpPr>
        <p:spPr>
          <a:xfrm flipH="1" flipV="1">
            <a:off x="3095836" y="4509120"/>
            <a:ext cx="792088" cy="64807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9504" y="1921180"/>
            <a:ext cx="4248980" cy="474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4644008" y="1916832"/>
            <a:ext cx="4284476" cy="47165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6076" y="1439629"/>
            <a:ext cx="972108" cy="39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타원 22"/>
          <p:cNvSpPr/>
          <p:nvPr/>
        </p:nvSpPr>
        <p:spPr>
          <a:xfrm>
            <a:off x="4788024" y="148478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4" name="직사각형 23"/>
          <p:cNvSpPr/>
          <p:nvPr/>
        </p:nvSpPr>
        <p:spPr>
          <a:xfrm>
            <a:off x="4644008" y="1340768"/>
            <a:ext cx="4284476" cy="57606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고객센터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공지사항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글 쓰기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5" name="Picture 3" descr="C:\Users\parisyu\Documents\카카오톡 받은 파일\KakaoTalk_20141004_000632908.jpg"/>
          <p:cNvPicPr>
            <a:picLocks noChangeAspect="1" noChangeArrowheads="1"/>
          </p:cNvPicPr>
          <p:nvPr/>
        </p:nvPicPr>
        <p:blipFill>
          <a:blip r:embed="rId2" cstate="print"/>
          <a:srcRect l="22801" r="22605" b="14950"/>
          <a:stretch>
            <a:fillRect/>
          </a:stretch>
        </p:blipFill>
        <p:spPr bwMode="auto">
          <a:xfrm>
            <a:off x="179512" y="1262980"/>
            <a:ext cx="4284476" cy="5298368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79512" y="1268760"/>
            <a:ext cx="4320480" cy="54006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799692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81730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103948" y="5193196"/>
            <a:ext cx="36004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0482" name="Picture 2" descr="C:\Users\parisyu\Desktop\KakaoTalk_20141004_050407642.jpg"/>
          <p:cNvPicPr>
            <a:picLocks noChangeAspect="1" noChangeArrowheads="1"/>
          </p:cNvPicPr>
          <p:nvPr/>
        </p:nvPicPr>
        <p:blipFill>
          <a:blip r:embed="rId3" cstate="print"/>
          <a:srcRect l="22720" t="681" r="22342" b="1081"/>
          <a:stretch>
            <a:fillRect/>
          </a:stretch>
        </p:blipFill>
        <p:spPr bwMode="auto">
          <a:xfrm>
            <a:off x="179992" y="1285714"/>
            <a:ext cx="4320000" cy="5347642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173951" y="1268760"/>
            <a:ext cx="4320480" cy="54006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5193196"/>
            <a:ext cx="27717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2303748" y="4545124"/>
            <a:ext cx="684076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직사각형 14"/>
          <p:cNvSpPr/>
          <p:nvPr/>
        </p:nvSpPr>
        <p:spPr>
          <a:xfrm>
            <a:off x="1223628" y="5193196"/>
            <a:ext cx="2785008" cy="54006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0" name="직선 화살표 연결선 19"/>
          <p:cNvCxnSpPr>
            <a:stCxn id="14" idx="2"/>
            <a:endCxn id="15" idx="0"/>
          </p:cNvCxnSpPr>
          <p:nvPr/>
        </p:nvCxnSpPr>
        <p:spPr>
          <a:xfrm flipH="1">
            <a:off x="2616132" y="4761148"/>
            <a:ext cx="29654" cy="43204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4068" y="1304764"/>
            <a:ext cx="1116944" cy="46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타원 22"/>
          <p:cNvSpPr/>
          <p:nvPr/>
        </p:nvSpPr>
        <p:spPr>
          <a:xfrm>
            <a:off x="4752020" y="137677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4689140"/>
            <a:ext cx="1116124" cy="4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타원 23"/>
          <p:cNvSpPr/>
          <p:nvPr/>
        </p:nvSpPr>
        <p:spPr>
          <a:xfrm>
            <a:off x="4752020" y="476114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6017" y="1880828"/>
            <a:ext cx="4140460" cy="2628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4680012" y="1268760"/>
            <a:ext cx="4248472" cy="324036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7" name="직선 연결선 26"/>
          <p:cNvCxnSpPr/>
          <p:nvPr/>
        </p:nvCxnSpPr>
        <p:spPr>
          <a:xfrm>
            <a:off x="4656708" y="1772816"/>
            <a:ext cx="4248472" cy="0"/>
          </a:xfrm>
          <a:prstGeom prst="line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80012" y="5193196"/>
            <a:ext cx="42195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직사각형 27"/>
          <p:cNvSpPr/>
          <p:nvPr/>
        </p:nvSpPr>
        <p:spPr>
          <a:xfrm>
            <a:off x="4644008" y="4689140"/>
            <a:ext cx="4284476" cy="183620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1" name="직선 연결선 30"/>
          <p:cNvCxnSpPr/>
          <p:nvPr/>
        </p:nvCxnSpPr>
        <p:spPr>
          <a:xfrm>
            <a:off x="4644008" y="5144492"/>
            <a:ext cx="4248472" cy="0"/>
          </a:xfrm>
          <a:prstGeom prst="line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고객센터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공지사항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수정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5" name="Picture 3" descr="C:\Users\parisyu\Documents\카카오톡 받은 파일\KakaoTalk_20141004_000632908.jpg"/>
          <p:cNvPicPr>
            <a:picLocks noChangeAspect="1" noChangeArrowheads="1"/>
          </p:cNvPicPr>
          <p:nvPr/>
        </p:nvPicPr>
        <p:blipFill>
          <a:blip r:embed="rId2" cstate="print"/>
          <a:srcRect l="22801" r="22605" b="14950"/>
          <a:stretch>
            <a:fillRect/>
          </a:stretch>
        </p:blipFill>
        <p:spPr bwMode="auto">
          <a:xfrm>
            <a:off x="179512" y="1262980"/>
            <a:ext cx="4284476" cy="5298368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79512" y="1268760"/>
            <a:ext cx="4320480" cy="54006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799692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81730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103948" y="5193196"/>
            <a:ext cx="36004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1506" name="Picture 2" descr="C:\Users\parisyu\Desktop\KakaoTalk_20141004_050523331.jpg"/>
          <p:cNvPicPr>
            <a:picLocks noChangeAspect="1" noChangeArrowheads="1"/>
          </p:cNvPicPr>
          <p:nvPr/>
        </p:nvPicPr>
        <p:blipFill>
          <a:blip r:embed="rId3" cstate="print"/>
          <a:srcRect l="22835" t="1442" r="22227" b="2341"/>
          <a:stretch>
            <a:fillRect/>
          </a:stretch>
        </p:blipFill>
        <p:spPr bwMode="auto">
          <a:xfrm>
            <a:off x="179512" y="1258782"/>
            <a:ext cx="4320000" cy="537457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173951" y="1268760"/>
            <a:ext cx="4320480" cy="54006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/>
          <p:cNvSpPr/>
          <p:nvPr/>
        </p:nvSpPr>
        <p:spPr>
          <a:xfrm>
            <a:off x="2267744" y="4581128"/>
            <a:ext cx="648072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0024" y="5345596"/>
            <a:ext cx="27717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1367644" y="5345596"/>
            <a:ext cx="2793392" cy="54006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2" name="직선 화살표 연결선 21"/>
          <p:cNvCxnSpPr>
            <a:stCxn id="12" idx="2"/>
          </p:cNvCxnSpPr>
          <p:nvPr/>
        </p:nvCxnSpPr>
        <p:spPr>
          <a:xfrm>
            <a:off x="2591780" y="4761148"/>
            <a:ext cx="0" cy="576064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4068" y="1304764"/>
            <a:ext cx="1116944" cy="46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타원 23"/>
          <p:cNvSpPr/>
          <p:nvPr/>
        </p:nvSpPr>
        <p:spPr>
          <a:xfrm>
            <a:off x="4752020" y="137677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3324200"/>
            <a:ext cx="1116124" cy="4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타원 25"/>
          <p:cNvSpPr/>
          <p:nvPr/>
        </p:nvSpPr>
        <p:spPr>
          <a:xfrm>
            <a:off x="4752020" y="339620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80012" y="3792252"/>
            <a:ext cx="4191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24028" y="1988840"/>
            <a:ext cx="4032448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직사각형 27"/>
          <p:cNvSpPr/>
          <p:nvPr/>
        </p:nvSpPr>
        <p:spPr>
          <a:xfrm>
            <a:off x="4680012" y="1268760"/>
            <a:ext cx="4176464" cy="18002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직사각형 28"/>
          <p:cNvSpPr/>
          <p:nvPr/>
        </p:nvSpPr>
        <p:spPr>
          <a:xfrm>
            <a:off x="4644008" y="3248980"/>
            <a:ext cx="4248472" cy="248427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0" name="직선 연결선 29"/>
          <p:cNvCxnSpPr/>
          <p:nvPr/>
        </p:nvCxnSpPr>
        <p:spPr>
          <a:xfrm>
            <a:off x="4682108" y="1772816"/>
            <a:ext cx="4174368" cy="0"/>
          </a:xfrm>
          <a:prstGeom prst="line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644008" y="3789040"/>
            <a:ext cx="4248472" cy="0"/>
          </a:xfrm>
          <a:prstGeom prst="line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고객센터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Q&amp;A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665" y="1268760"/>
            <a:ext cx="4063961" cy="254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516" y="3825044"/>
            <a:ext cx="4063961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15516" y="1241050"/>
            <a:ext cx="4104456" cy="416226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타원 8"/>
          <p:cNvSpPr/>
          <p:nvPr/>
        </p:nvSpPr>
        <p:spPr>
          <a:xfrm>
            <a:off x="1295636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677674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비회원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51520" y="3096850"/>
            <a:ext cx="533913" cy="26014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타원 11"/>
          <p:cNvSpPr/>
          <p:nvPr/>
        </p:nvSpPr>
        <p:spPr>
          <a:xfrm>
            <a:off x="43494" y="277281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pic>
        <p:nvPicPr>
          <p:cNvPr id="7172" name="Picture 4" descr="C:\Users\parisyu\Desktop\독수리\회원\회원 qna 리스트.jpg"/>
          <p:cNvPicPr>
            <a:picLocks noChangeAspect="1" noChangeArrowheads="1"/>
          </p:cNvPicPr>
          <p:nvPr/>
        </p:nvPicPr>
        <p:blipFill>
          <a:blip r:embed="rId4" cstate="print"/>
          <a:srcRect l="22970" t="1234" r="22690" b="2735"/>
          <a:stretch>
            <a:fillRect/>
          </a:stretch>
        </p:blipFill>
        <p:spPr bwMode="auto">
          <a:xfrm>
            <a:off x="4608005" y="1232429"/>
            <a:ext cx="4232807" cy="4161600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4608004" y="1241050"/>
            <a:ext cx="4248472" cy="41616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6408204" y="69269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1043608" y="2960948"/>
            <a:ext cx="612068" cy="14401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4" name="직선 화살표 연결선 23"/>
          <p:cNvCxnSpPr>
            <a:stCxn id="21" idx="2"/>
          </p:cNvCxnSpPr>
          <p:nvPr/>
        </p:nvCxnSpPr>
        <p:spPr>
          <a:xfrm>
            <a:off x="1349642" y="3104964"/>
            <a:ext cx="1206134" cy="115212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007604" y="432910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31640" y="4257092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답변</a:t>
            </a:r>
            <a:endParaRPr lang="ko-KR" altLang="en-US" b="1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5732673"/>
            <a:ext cx="8676964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179512" y="5733256"/>
            <a:ext cx="8712968" cy="8280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79712" y="4257092"/>
            <a:ext cx="1952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직사각형 32"/>
          <p:cNvSpPr/>
          <p:nvPr/>
        </p:nvSpPr>
        <p:spPr>
          <a:xfrm>
            <a:off x="1943708" y="4257092"/>
            <a:ext cx="2016224" cy="46805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상세보기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문의하기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– Detail 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58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8 – 3 - 5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회원이 문의하기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게시판에서 선택한 글 내용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문의하기 게시판의 글 제목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54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1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답변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Reply</a:t>
                      </a:r>
                      <a:r>
                        <a:rPr lang="ko-KR" altLang="en-US" sz="1500" b="1" dirty="0" smtClean="0"/>
                        <a:t> 페이지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4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뒤로가기</a:t>
                      </a:r>
                      <a:r>
                        <a:rPr lang="ko-KR" altLang="en-US" sz="1500" b="1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회원에 대한 문의하기 페이지</a:t>
                      </a:r>
                      <a:r>
                        <a:rPr lang="ko-KR" altLang="en-US" sz="1500" b="1" baseline="0" dirty="0" smtClean="0"/>
                        <a:t> 제공</a:t>
                      </a:r>
                      <a:endParaRPr lang="ko-KR" altLang="en-US" sz="1500" b="1" dirty="0" smtClean="0"/>
                    </a:p>
                  </a:txBody>
                  <a:tcPr anchor="ctr"/>
                </a:tc>
              </a:tr>
              <a:tr h="6235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5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고객센터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– Q&amp;A -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답변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571886" y="9104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059832" y="872716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답변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288" y="1736812"/>
            <a:ext cx="6067425" cy="3228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511660" y="1736812"/>
            <a:ext cx="6084676" cy="327636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고객센터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Q&amp;A 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삭제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54594" y="72116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36632" y="683404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댓글이</a:t>
            </a:r>
            <a:r>
              <a:rPr lang="ko-KR" altLang="en-US" b="1" dirty="0" smtClean="0"/>
              <a:t> 있는 </a:t>
            </a:r>
            <a:r>
              <a:rPr lang="ko-KR" altLang="en-US" b="1" dirty="0" err="1" smtClean="0"/>
              <a:t>원글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삭제시</a:t>
            </a:r>
            <a:endParaRPr lang="ko-KR" altLang="en-US" b="1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 l="12173" t="1240" r="11892" b="2073"/>
          <a:stretch>
            <a:fillRect/>
          </a:stretch>
        </p:blipFill>
        <p:spPr bwMode="auto">
          <a:xfrm>
            <a:off x="251520" y="1124744"/>
            <a:ext cx="428447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215516" y="1124744"/>
            <a:ext cx="4320480" cy="536459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8" name="직사각형 27"/>
          <p:cNvSpPr/>
          <p:nvPr/>
        </p:nvSpPr>
        <p:spPr>
          <a:xfrm>
            <a:off x="1115616" y="3861048"/>
            <a:ext cx="756084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947" y="4545124"/>
            <a:ext cx="1705233" cy="68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/>
          <p:cNvSpPr/>
          <p:nvPr/>
        </p:nvSpPr>
        <p:spPr>
          <a:xfrm>
            <a:off x="635943" y="4545124"/>
            <a:ext cx="1728192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7" name="직선 화살표 연결선 36"/>
          <p:cNvCxnSpPr>
            <a:stCxn id="28" idx="2"/>
            <a:endCxn id="35" idx="0"/>
          </p:cNvCxnSpPr>
          <p:nvPr/>
        </p:nvCxnSpPr>
        <p:spPr>
          <a:xfrm>
            <a:off x="1493658" y="4221088"/>
            <a:ext cx="6381" cy="324036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3788" y="3537012"/>
            <a:ext cx="1692188" cy="117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직사각형 38"/>
          <p:cNvSpPr/>
          <p:nvPr/>
        </p:nvSpPr>
        <p:spPr>
          <a:xfrm>
            <a:off x="2663788" y="3537012"/>
            <a:ext cx="1692188" cy="11521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1" name="직선 화살표 연결선 40"/>
          <p:cNvCxnSpPr>
            <a:stCxn id="28" idx="3"/>
          </p:cNvCxnSpPr>
          <p:nvPr/>
        </p:nvCxnSpPr>
        <p:spPr>
          <a:xfrm>
            <a:off x="1871700" y="4041068"/>
            <a:ext cx="756084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1835696" y="314096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217734" y="3103210"/>
            <a:ext cx="228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삭제 게시물 클릭 시</a:t>
            </a:r>
            <a:endParaRPr lang="ko-KR" altLang="en-US" b="1" dirty="0"/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80992" y="1117240"/>
            <a:ext cx="3975484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직사각형 44"/>
          <p:cNvSpPr/>
          <p:nvPr/>
        </p:nvSpPr>
        <p:spPr>
          <a:xfrm>
            <a:off x="4860032" y="1124744"/>
            <a:ext cx="4032448" cy="536459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고객센터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Q&amp;A -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글내용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31540" y="7304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3578" y="692696"/>
            <a:ext cx="105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비회원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124632" y="692696"/>
            <a:ext cx="69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170062" y="692696"/>
            <a:ext cx="105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작성자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10322" y="692696"/>
            <a:ext cx="105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pic>
        <p:nvPicPr>
          <p:cNvPr id="8194" name="Picture 2" descr="C:\Users\parisyu\Desktop\독수리\비회원\비회원 qna 디테일.jpg"/>
          <p:cNvPicPr>
            <a:picLocks noChangeAspect="1" noChangeArrowheads="1"/>
          </p:cNvPicPr>
          <p:nvPr/>
        </p:nvPicPr>
        <p:blipFill>
          <a:blip r:embed="rId2" cstate="print"/>
          <a:srcRect l="23231" t="1667" r="23105" b="20817"/>
          <a:stretch>
            <a:fillRect/>
          </a:stretch>
        </p:blipFill>
        <p:spPr bwMode="auto">
          <a:xfrm>
            <a:off x="107504" y="1124745"/>
            <a:ext cx="2016000" cy="5328591"/>
          </a:xfrm>
          <a:prstGeom prst="rect">
            <a:avLst/>
          </a:prstGeom>
          <a:noFill/>
        </p:spPr>
      </p:pic>
      <p:pic>
        <p:nvPicPr>
          <p:cNvPr id="8195" name="Picture 3" descr="C:\Users\parisyu\Desktop\독수리\회원\회원 qna 디테일.jpg"/>
          <p:cNvPicPr>
            <a:picLocks noChangeAspect="1" noChangeArrowheads="1"/>
          </p:cNvPicPr>
          <p:nvPr/>
        </p:nvPicPr>
        <p:blipFill>
          <a:blip r:embed="rId3" cstate="print"/>
          <a:srcRect l="23073" t="1533" r="22984" b="20534"/>
          <a:stretch>
            <a:fillRect/>
          </a:stretch>
        </p:blipFill>
        <p:spPr bwMode="auto">
          <a:xfrm>
            <a:off x="2339752" y="1160748"/>
            <a:ext cx="2088000" cy="5292588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72008" y="1124744"/>
            <a:ext cx="2087724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6" name="직사각형 25"/>
          <p:cNvSpPr/>
          <p:nvPr/>
        </p:nvSpPr>
        <p:spPr>
          <a:xfrm>
            <a:off x="2358570" y="1124744"/>
            <a:ext cx="2087724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직사각형 26"/>
          <p:cNvSpPr/>
          <p:nvPr/>
        </p:nvSpPr>
        <p:spPr>
          <a:xfrm>
            <a:off x="1907704" y="4977172"/>
            <a:ext cx="216024" cy="2520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8" name="직사각형 27"/>
          <p:cNvSpPr/>
          <p:nvPr/>
        </p:nvSpPr>
        <p:spPr>
          <a:xfrm>
            <a:off x="4067712" y="4977172"/>
            <a:ext cx="360040" cy="2520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8196" name="Picture 4" descr="C:\Users\parisyu\Desktop\독수리\회원\회원 qna 내가 쓴글 디테일.jpg"/>
          <p:cNvPicPr>
            <a:picLocks noChangeAspect="1" noChangeArrowheads="1"/>
          </p:cNvPicPr>
          <p:nvPr/>
        </p:nvPicPr>
        <p:blipFill>
          <a:blip r:embed="rId4" cstate="print"/>
          <a:srcRect l="23195" t="1223" r="23256" b="17501"/>
          <a:stretch>
            <a:fillRect/>
          </a:stretch>
        </p:blipFill>
        <p:spPr bwMode="auto">
          <a:xfrm>
            <a:off x="4644008" y="1150055"/>
            <a:ext cx="2088000" cy="5267277"/>
          </a:xfrm>
          <a:prstGeom prst="rect">
            <a:avLst/>
          </a:prstGeom>
          <a:noFill/>
        </p:spPr>
      </p:pic>
      <p:sp>
        <p:nvSpPr>
          <p:cNvPr id="29" name="직사각형 28"/>
          <p:cNvSpPr/>
          <p:nvPr/>
        </p:nvSpPr>
        <p:spPr>
          <a:xfrm>
            <a:off x="4608004" y="1124744"/>
            <a:ext cx="2124236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2" name="직사각형 31"/>
          <p:cNvSpPr/>
          <p:nvPr/>
        </p:nvSpPr>
        <p:spPr>
          <a:xfrm>
            <a:off x="6120172" y="4941168"/>
            <a:ext cx="612068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645646"/>
            <a:ext cx="102870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직사각형 44"/>
          <p:cNvSpPr/>
          <p:nvPr/>
        </p:nvSpPr>
        <p:spPr>
          <a:xfrm>
            <a:off x="323528" y="5681650"/>
            <a:ext cx="1008112" cy="30363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8" name="직선 화살표 연결선 47"/>
          <p:cNvCxnSpPr>
            <a:stCxn id="27" idx="1"/>
            <a:endCxn id="45" idx="3"/>
          </p:cNvCxnSpPr>
          <p:nvPr/>
        </p:nvCxnSpPr>
        <p:spPr>
          <a:xfrm flipH="1">
            <a:off x="1331640" y="5103186"/>
            <a:ext cx="576064" cy="730281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5647147"/>
            <a:ext cx="1548172" cy="37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직사각형 49"/>
          <p:cNvSpPr/>
          <p:nvPr/>
        </p:nvSpPr>
        <p:spPr>
          <a:xfrm>
            <a:off x="2627784" y="5647147"/>
            <a:ext cx="1512168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8200" name="Picture 8" descr="C:\Users\parisyu\Desktop\KakaoTalk_20141005_00271985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12492" y="1135348"/>
            <a:ext cx="2088000" cy="5364596"/>
          </a:xfrm>
          <a:prstGeom prst="rect">
            <a:avLst/>
          </a:prstGeom>
          <a:noFill/>
        </p:spPr>
      </p:pic>
      <p:sp>
        <p:nvSpPr>
          <p:cNvPr id="54" name="직사각형 53"/>
          <p:cNvSpPr/>
          <p:nvPr/>
        </p:nvSpPr>
        <p:spPr>
          <a:xfrm>
            <a:off x="6847228" y="1113858"/>
            <a:ext cx="2267744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84268" y="5611143"/>
            <a:ext cx="193839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직사각형 56"/>
          <p:cNvSpPr/>
          <p:nvPr/>
        </p:nvSpPr>
        <p:spPr>
          <a:xfrm>
            <a:off x="8460432" y="4915768"/>
            <a:ext cx="504056" cy="20542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16016" y="5625244"/>
            <a:ext cx="1944216" cy="32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직사각형 65"/>
          <p:cNvSpPr/>
          <p:nvPr/>
        </p:nvSpPr>
        <p:spPr>
          <a:xfrm>
            <a:off x="6984268" y="5611143"/>
            <a:ext cx="1944216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7" name="직사각형 66"/>
          <p:cNvSpPr/>
          <p:nvPr/>
        </p:nvSpPr>
        <p:spPr>
          <a:xfrm>
            <a:off x="4716016" y="5625244"/>
            <a:ext cx="1944216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75" name="직선 화살표 연결선 74"/>
          <p:cNvCxnSpPr>
            <a:stCxn id="28" idx="1"/>
            <a:endCxn id="50" idx="0"/>
          </p:cNvCxnSpPr>
          <p:nvPr/>
        </p:nvCxnSpPr>
        <p:spPr>
          <a:xfrm flipH="1">
            <a:off x="3383868" y="5103186"/>
            <a:ext cx="683844" cy="543961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32" idx="1"/>
            <a:endCxn id="67" idx="0"/>
          </p:cNvCxnSpPr>
          <p:nvPr/>
        </p:nvCxnSpPr>
        <p:spPr>
          <a:xfrm flipH="1">
            <a:off x="5688124" y="5049180"/>
            <a:ext cx="432048" cy="576064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57" idx="1"/>
            <a:endCxn id="66" idx="0"/>
          </p:cNvCxnSpPr>
          <p:nvPr/>
        </p:nvCxnSpPr>
        <p:spPr>
          <a:xfrm flipH="1">
            <a:off x="7956376" y="5018478"/>
            <a:ext cx="504056" cy="592665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결제내역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71979" y="1979548"/>
            <a:ext cx="19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결제 리스트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1223464"/>
            <a:ext cx="19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예약 및 결제내역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5400092" y="125946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5364088" y="202484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5076056" y="584684"/>
            <a:ext cx="0" cy="6273316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300078" y="3730887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5256076" y="3609020"/>
            <a:ext cx="3708412" cy="30243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1" name="직선 연결선 20"/>
          <p:cNvCxnSpPr/>
          <p:nvPr/>
        </p:nvCxnSpPr>
        <p:spPr>
          <a:xfrm>
            <a:off x="5256076" y="4077072"/>
            <a:ext cx="3708412" cy="0"/>
          </a:xfrm>
          <a:prstGeom prst="line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8265" y="3671736"/>
            <a:ext cx="3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결제내역 없을 시</a:t>
            </a:r>
            <a:endParaRPr lang="ko-KR" altLang="en-US" b="1" dirty="0"/>
          </a:p>
        </p:txBody>
      </p:sp>
      <p:pic>
        <p:nvPicPr>
          <p:cNvPr id="23" name="Picture 2" descr="C:\Users\parisyu\Documents\카카오톡 받은 파일\데헿\마이페이지\사업자\예약및 결제 내역이 없을때.jpg"/>
          <p:cNvPicPr>
            <a:picLocks noChangeAspect="1" noChangeArrowheads="1"/>
          </p:cNvPicPr>
          <p:nvPr/>
        </p:nvPicPr>
        <p:blipFill>
          <a:blip r:embed="rId2" cstate="print"/>
          <a:srcRect l="23225" t="1353" r="22832" b="13016"/>
          <a:stretch>
            <a:fillRect/>
          </a:stretch>
        </p:blipFill>
        <p:spPr bwMode="auto">
          <a:xfrm>
            <a:off x="5278225" y="4257092"/>
            <a:ext cx="3672408" cy="234026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5256076" y="3595165"/>
            <a:ext cx="3708412" cy="30603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123" name="Picture 3" descr="C:\Users\parisyu\Documents\카카오톡 받은 파일\데헿\마이페이지\사업자\예약및 결제 내역이 없을때.jpg"/>
          <p:cNvPicPr>
            <a:picLocks noChangeAspect="1" noChangeArrowheads="1"/>
          </p:cNvPicPr>
          <p:nvPr/>
        </p:nvPicPr>
        <p:blipFill>
          <a:blip r:embed="rId3" cstate="print"/>
          <a:srcRect l="22913" t="1869" r="23144" b="13114"/>
          <a:stretch>
            <a:fillRect/>
          </a:stretch>
        </p:blipFill>
        <p:spPr bwMode="auto">
          <a:xfrm>
            <a:off x="0" y="620688"/>
            <a:ext cx="5040052" cy="6237312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9573" y="2168860"/>
            <a:ext cx="417646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/>
          <p:cNvSpPr/>
          <p:nvPr/>
        </p:nvSpPr>
        <p:spPr>
          <a:xfrm>
            <a:off x="683568" y="2168860"/>
            <a:ext cx="4212468" cy="26282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6" name="TextBox 35"/>
          <p:cNvSpPr txBox="1"/>
          <p:nvPr/>
        </p:nvSpPr>
        <p:spPr>
          <a:xfrm>
            <a:off x="5771979" y="2744924"/>
            <a:ext cx="23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환불 하기</a:t>
            </a:r>
            <a:endParaRPr lang="ko-KR" altLang="en-US" b="1" dirty="0"/>
          </a:p>
        </p:txBody>
      </p:sp>
      <p:sp>
        <p:nvSpPr>
          <p:cNvPr id="37" name="타원 36"/>
          <p:cNvSpPr/>
          <p:nvPr/>
        </p:nvSpPr>
        <p:spPr>
          <a:xfrm>
            <a:off x="5364088" y="279022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4463988" y="4125776"/>
            <a:ext cx="432048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타원 38"/>
          <p:cNvSpPr/>
          <p:nvPr/>
        </p:nvSpPr>
        <p:spPr>
          <a:xfrm>
            <a:off x="4211960" y="382504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40" name="타원 39"/>
          <p:cNvSpPr/>
          <p:nvPr/>
        </p:nvSpPr>
        <p:spPr>
          <a:xfrm>
            <a:off x="683568" y="184482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168860"/>
            <a:ext cx="647564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 descr="C:\Users\parisyu\DOCUME~1\카카오~1\데헿\마이페이지\koreanva-일반 회원\마이페이지 예약 및 결제 내역.jpg"/>
          <p:cNvPicPr>
            <a:picLocks noChangeAspect="1" noChangeArrowheads="1"/>
          </p:cNvPicPr>
          <p:nvPr/>
        </p:nvPicPr>
        <p:blipFill>
          <a:blip r:embed="rId6" cstate="print"/>
          <a:srcRect l="23378" r="23072" b="12878"/>
          <a:stretch>
            <a:fillRect/>
          </a:stretch>
        </p:blipFill>
        <p:spPr bwMode="auto">
          <a:xfrm>
            <a:off x="5292080" y="4113076"/>
            <a:ext cx="3636404" cy="2448272"/>
          </a:xfrm>
          <a:prstGeom prst="rect">
            <a:avLst/>
          </a:prstGeom>
          <a:noFill/>
        </p:spPr>
      </p:pic>
      <p:sp>
        <p:nvSpPr>
          <p:cNvPr id="27" name="타원 26"/>
          <p:cNvSpPr/>
          <p:nvPr/>
        </p:nvSpPr>
        <p:spPr>
          <a:xfrm>
            <a:off x="43494" y="227687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0" y="2600908"/>
            <a:ext cx="683568" cy="39604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회원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결제내역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79912" y="728700"/>
            <a:ext cx="19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예약 및 결제내역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3383868" y="76470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5300078" y="3730887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4463988" y="4125776"/>
            <a:ext cx="432048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타원 38"/>
          <p:cNvSpPr/>
          <p:nvPr/>
        </p:nvSpPr>
        <p:spPr>
          <a:xfrm>
            <a:off x="4211960" y="382504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232756"/>
            <a:ext cx="9029700" cy="543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0" y="1232756"/>
            <a:ext cx="9144000" cy="547260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회원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결제내역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39852" y="908720"/>
            <a:ext cx="23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환불 하기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2843808" y="95401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604956" cy="526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323528" y="1340768"/>
            <a:ext cx="8496944" cy="536459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회원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결제내역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203848" y="90872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7684" y="1520788"/>
            <a:ext cx="5861733" cy="241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671900" y="872716"/>
            <a:ext cx="3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결제내역 없을 시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1691680" y="1484784"/>
            <a:ext cx="5940660" cy="244827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회원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정보수정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1295636" y="80246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77674" y="764704"/>
            <a:ext cx="167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106166" y="791416"/>
            <a:ext cx="167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정보 입력</a:t>
            </a:r>
            <a:endParaRPr lang="ko-KR" altLang="en-US" b="1" dirty="0"/>
          </a:p>
        </p:txBody>
      </p:sp>
      <p:pic>
        <p:nvPicPr>
          <p:cNvPr id="13314" name="Picture 2" descr="C:\Users\parisyu\DOCUME~1\카카오~1\데헿\마이페이지\koreanva-일반 회원\정보수정 초기 화면.jpg"/>
          <p:cNvPicPr>
            <a:picLocks noChangeAspect="1" noChangeArrowheads="1"/>
          </p:cNvPicPr>
          <p:nvPr/>
        </p:nvPicPr>
        <p:blipFill>
          <a:blip r:embed="rId2" cstate="print"/>
          <a:srcRect l="23355" t="833" r="23293" b="29986"/>
          <a:stretch>
            <a:fillRect/>
          </a:stretch>
        </p:blipFill>
        <p:spPr bwMode="auto">
          <a:xfrm>
            <a:off x="575556" y="1268760"/>
            <a:ext cx="3467879" cy="5184576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539552" y="1268760"/>
            <a:ext cx="3492388" cy="514857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3315" name="Picture 3" descr="C:\Users\parisyu\DOCUME~1\카카오~1\데헿\마이페이지\koreanva-일반 회원\정보수정 페이지이동 화면.jpg"/>
          <p:cNvPicPr>
            <a:picLocks noChangeAspect="1" noChangeArrowheads="1"/>
          </p:cNvPicPr>
          <p:nvPr/>
        </p:nvPicPr>
        <p:blipFill>
          <a:blip r:embed="rId3" cstate="print"/>
          <a:srcRect l="23030" r="21818"/>
          <a:stretch>
            <a:fillRect/>
          </a:stretch>
        </p:blipFill>
        <p:spPr bwMode="auto">
          <a:xfrm>
            <a:off x="4968044" y="1268760"/>
            <a:ext cx="3492000" cy="5184576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4968044" y="1232756"/>
            <a:ext cx="3492388" cy="522058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4" name="직사각형 23"/>
          <p:cNvSpPr/>
          <p:nvPr/>
        </p:nvSpPr>
        <p:spPr>
          <a:xfrm>
            <a:off x="2123728" y="4185084"/>
            <a:ext cx="36004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6" name="직선 화살표 연결선 25"/>
          <p:cNvCxnSpPr>
            <a:stCxn id="24" idx="3"/>
          </p:cNvCxnSpPr>
          <p:nvPr/>
        </p:nvCxnSpPr>
        <p:spPr>
          <a:xfrm>
            <a:off x="2483768" y="4365104"/>
            <a:ext cx="2484276" cy="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31540" y="339299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561042" y="3789040"/>
            <a:ext cx="432048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회원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탈퇴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1295636" y="80246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77674" y="764704"/>
            <a:ext cx="167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904148" y="791416"/>
            <a:ext cx="167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탈퇴 확인 창</a:t>
            </a:r>
            <a:endParaRPr lang="ko-KR" altLang="en-US" b="1" dirty="0"/>
          </a:p>
        </p:txBody>
      </p:sp>
      <p:pic>
        <p:nvPicPr>
          <p:cNvPr id="7" name="Picture 4" descr="C:\Users\parisyu\DOCUME~1\카카오~1\데헿\마이페이지\koreanva-일반 회원\회원 탈퇴 화면.jpg"/>
          <p:cNvPicPr>
            <a:picLocks noChangeAspect="1" noChangeArrowheads="1"/>
          </p:cNvPicPr>
          <p:nvPr/>
        </p:nvPicPr>
        <p:blipFill>
          <a:blip r:embed="rId2" cstate="print"/>
          <a:srcRect l="23565" t="2225" r="23279" b="29011"/>
          <a:stretch>
            <a:fillRect/>
          </a:stretch>
        </p:blipFill>
        <p:spPr bwMode="auto">
          <a:xfrm>
            <a:off x="431540" y="1268760"/>
            <a:ext cx="3780420" cy="5004556"/>
          </a:xfrm>
          <a:prstGeom prst="rect">
            <a:avLst/>
          </a:prstGeom>
          <a:noFill/>
        </p:spPr>
      </p:pic>
      <p:pic>
        <p:nvPicPr>
          <p:cNvPr id="14338" name="Picture 2" descr="C:\Users\parisyu\DOCUME~1\카카오~1\데헿\마이페이지\koreanva-일반 회원\회원 탈퇴 팝업.png"/>
          <p:cNvPicPr>
            <a:picLocks noChangeAspect="1" noChangeArrowheads="1"/>
          </p:cNvPicPr>
          <p:nvPr/>
        </p:nvPicPr>
        <p:blipFill>
          <a:blip r:embed="rId3" cstate="print"/>
          <a:srcRect l="3888" r="3681" b="20570"/>
          <a:stretch>
            <a:fillRect/>
          </a:stretch>
        </p:blipFill>
        <p:spPr bwMode="auto">
          <a:xfrm>
            <a:off x="4716016" y="1268760"/>
            <a:ext cx="3816000" cy="5040560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431540" y="1268760"/>
            <a:ext cx="3816424" cy="500455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직사각형 9"/>
          <p:cNvSpPr/>
          <p:nvPr/>
        </p:nvSpPr>
        <p:spPr>
          <a:xfrm>
            <a:off x="4716016" y="1268760"/>
            <a:ext cx="3816424" cy="500455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2015716" y="4005064"/>
            <a:ext cx="540060" cy="39604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2555776" y="4185084"/>
            <a:ext cx="2124236" cy="18002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31540" y="3933056"/>
            <a:ext cx="540060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타원 16"/>
          <p:cNvSpPr/>
          <p:nvPr/>
        </p:nvSpPr>
        <p:spPr>
          <a:xfrm>
            <a:off x="215516" y="360902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회원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가맹신청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parisyu\Documents\카카오톡 받은 파일\데헿\피피티\20141004_2248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1376772"/>
            <a:ext cx="4104456" cy="522058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287524" y="1340768"/>
            <a:ext cx="4104456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직사각형 6"/>
          <p:cNvSpPr/>
          <p:nvPr/>
        </p:nvSpPr>
        <p:spPr>
          <a:xfrm>
            <a:off x="2375756" y="6201308"/>
            <a:ext cx="417402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5985284"/>
            <a:ext cx="886980" cy="51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3311860" y="5985284"/>
            <a:ext cx="904372" cy="54006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2" name="직선 화살표 연결선 11"/>
          <p:cNvCxnSpPr>
            <a:stCxn id="7" idx="3"/>
            <a:endCxn id="8" idx="1"/>
          </p:cNvCxnSpPr>
          <p:nvPr/>
        </p:nvCxnSpPr>
        <p:spPr>
          <a:xfrm flipV="1">
            <a:off x="2793158" y="6255314"/>
            <a:ext cx="518702" cy="10801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1295636" y="80246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77674" y="764704"/>
            <a:ext cx="167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가맹신청 전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359532" y="35370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685146" y="3789040"/>
            <a:ext cx="452186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28" name="Picture 4" descr="C:\Users\parisyu\Documents\카카오톡 받은 파일\데헿\피피티\20141004_224919.png"/>
          <p:cNvPicPr>
            <a:picLocks noChangeAspect="1" noChangeArrowheads="1"/>
          </p:cNvPicPr>
          <p:nvPr/>
        </p:nvPicPr>
        <p:blipFill>
          <a:blip r:embed="rId4" cstate="print"/>
          <a:srcRect l="4595" r="3504" b="4765"/>
          <a:stretch>
            <a:fillRect/>
          </a:stretch>
        </p:blipFill>
        <p:spPr bwMode="auto">
          <a:xfrm>
            <a:off x="4788024" y="1340768"/>
            <a:ext cx="4104000" cy="5256584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6106166" y="791416"/>
            <a:ext cx="167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가맹신청 후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4716016" y="1340768"/>
            <a:ext cx="4176464" cy="529258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상세보기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문의하기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- Write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00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8 – 3 - 6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2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해당 </a:t>
                      </a:r>
                      <a:r>
                        <a:rPr lang="ko-KR" altLang="en-US" sz="1500" b="1" baseline="0" dirty="0" err="1" smtClean="0"/>
                        <a:t>펜션의</a:t>
                      </a:r>
                      <a:r>
                        <a:rPr lang="ko-KR" altLang="en-US" sz="1500" b="1" baseline="0" dirty="0" smtClean="0"/>
                        <a:t> 문의하기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게시판에 글 쓰기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2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문의하기 게시판에서 글 쓰기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2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25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9582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작성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작성 완료 메시지 창 확인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후</a:t>
                      </a:r>
                      <a:endParaRPr lang="en-US" altLang="ko-KR" sz="1500" b="1" baseline="0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작성자에 대한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해당 글</a:t>
                      </a:r>
                      <a:r>
                        <a:rPr lang="en-US" altLang="ko-KR" sz="1500" b="1" dirty="0" smtClean="0"/>
                        <a:t> Detail </a:t>
                      </a:r>
                      <a:r>
                        <a:rPr lang="ko-KR" altLang="en-US" sz="1500" b="1" dirty="0" smtClean="0"/>
                        <a:t>페이지 제공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5325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뒤로가기</a:t>
                      </a:r>
                      <a:r>
                        <a:rPr lang="ko-KR" altLang="en-US" sz="1500" b="1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회원에 대한 문의하기 게시판 제공</a:t>
                      </a:r>
                    </a:p>
                  </a:txBody>
                  <a:tcPr anchor="ctr"/>
                </a:tc>
              </a:tr>
              <a:tr h="5325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325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r>
                        <a:rPr lang="en-US" altLang="ko-KR" sz="1500" b="1" baseline="0" dirty="0" smtClean="0"/>
                        <a:t>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제목 미 입력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항목에 대한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325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내용 미 입력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회원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가맹신청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1969935"/>
            <a:ext cx="8651937" cy="439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타원 5"/>
          <p:cNvSpPr/>
          <p:nvPr/>
        </p:nvSpPr>
        <p:spPr>
          <a:xfrm>
            <a:off x="3203848" y="118921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85886" y="1151457"/>
            <a:ext cx="368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가맹신청 전 후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143508" y="1916832"/>
            <a:ext cx="8784468" cy="453650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회원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결제내역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71979" y="1979548"/>
            <a:ext cx="19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결제 리스트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1223464"/>
            <a:ext cx="199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예약 및 결제내역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5400092" y="125946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5364088" y="202484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5076056" y="584684"/>
            <a:ext cx="0" cy="6273316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300078" y="3730887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5256076" y="3609020"/>
            <a:ext cx="3708412" cy="30243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1" name="직선 연결선 20"/>
          <p:cNvCxnSpPr/>
          <p:nvPr/>
        </p:nvCxnSpPr>
        <p:spPr>
          <a:xfrm>
            <a:off x="5256076" y="4077072"/>
            <a:ext cx="3708412" cy="0"/>
          </a:xfrm>
          <a:prstGeom prst="line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8265" y="3671736"/>
            <a:ext cx="3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결제내역 없을 시</a:t>
            </a:r>
            <a:endParaRPr lang="ko-KR" altLang="en-US" b="1" dirty="0"/>
          </a:p>
        </p:txBody>
      </p:sp>
      <p:pic>
        <p:nvPicPr>
          <p:cNvPr id="23" name="Picture 2" descr="C:\Users\parisyu\Documents\카카오톡 받은 파일\데헿\마이페이지\사업자\예약및 결제 내역이 없을때.jpg"/>
          <p:cNvPicPr>
            <a:picLocks noChangeAspect="1" noChangeArrowheads="1"/>
          </p:cNvPicPr>
          <p:nvPr/>
        </p:nvPicPr>
        <p:blipFill>
          <a:blip r:embed="rId2" cstate="print"/>
          <a:srcRect l="23225" t="1353" r="22832" b="13016"/>
          <a:stretch>
            <a:fillRect/>
          </a:stretch>
        </p:blipFill>
        <p:spPr bwMode="auto">
          <a:xfrm>
            <a:off x="5278225" y="4257092"/>
            <a:ext cx="3672408" cy="234026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5256076" y="3595165"/>
            <a:ext cx="3708412" cy="30603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123" name="Picture 3" descr="C:\Users\parisyu\Documents\카카오톡 받은 파일\데헿\마이페이지\사업자\예약및 결제 내역이 없을때.jpg"/>
          <p:cNvPicPr>
            <a:picLocks noChangeAspect="1" noChangeArrowheads="1"/>
          </p:cNvPicPr>
          <p:nvPr/>
        </p:nvPicPr>
        <p:blipFill>
          <a:blip r:embed="rId3" cstate="print"/>
          <a:srcRect l="22913" t="1869" r="23144" b="13114"/>
          <a:stretch>
            <a:fillRect/>
          </a:stretch>
        </p:blipFill>
        <p:spPr bwMode="auto">
          <a:xfrm>
            <a:off x="0" y="620688"/>
            <a:ext cx="5040052" cy="6237312"/>
          </a:xfrm>
          <a:prstGeom prst="rect">
            <a:avLst/>
          </a:prstGeom>
          <a:noFill/>
        </p:spPr>
      </p:pic>
      <p:sp>
        <p:nvSpPr>
          <p:cNvPr id="31" name="타원 30"/>
          <p:cNvSpPr/>
          <p:nvPr/>
        </p:nvSpPr>
        <p:spPr>
          <a:xfrm>
            <a:off x="0" y="227687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0" y="2600908"/>
            <a:ext cx="683568" cy="39604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9573" y="2168860"/>
            <a:ext cx="417646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/>
          <p:cNvSpPr/>
          <p:nvPr/>
        </p:nvSpPr>
        <p:spPr>
          <a:xfrm>
            <a:off x="683568" y="2168860"/>
            <a:ext cx="4212468" cy="26282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6" name="TextBox 35"/>
          <p:cNvSpPr txBox="1"/>
          <p:nvPr/>
        </p:nvSpPr>
        <p:spPr>
          <a:xfrm>
            <a:off x="5771979" y="2744924"/>
            <a:ext cx="23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환불 하기</a:t>
            </a:r>
            <a:endParaRPr lang="ko-KR" altLang="en-US" b="1" dirty="0"/>
          </a:p>
        </p:txBody>
      </p:sp>
      <p:sp>
        <p:nvSpPr>
          <p:cNvPr id="37" name="타원 36"/>
          <p:cNvSpPr/>
          <p:nvPr/>
        </p:nvSpPr>
        <p:spPr>
          <a:xfrm>
            <a:off x="5364088" y="279022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4463988" y="4125776"/>
            <a:ext cx="432048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타원 38"/>
          <p:cNvSpPr/>
          <p:nvPr/>
        </p:nvSpPr>
        <p:spPr>
          <a:xfrm>
            <a:off x="4211960" y="382504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40" name="타원 39"/>
          <p:cNvSpPr/>
          <p:nvPr/>
        </p:nvSpPr>
        <p:spPr>
          <a:xfrm>
            <a:off x="683568" y="184482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사업자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적립금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parisyu\Documents\카카오톡 받은 파일\데헿\피피티\사업자 마일리지보기 화면.png"/>
          <p:cNvPicPr>
            <a:picLocks noChangeAspect="1" noChangeArrowheads="1"/>
          </p:cNvPicPr>
          <p:nvPr/>
        </p:nvPicPr>
        <p:blipFill>
          <a:blip r:embed="rId2" cstate="print"/>
          <a:srcRect l="6073" r="5663" b="14384"/>
          <a:stretch>
            <a:fillRect/>
          </a:stretch>
        </p:blipFill>
        <p:spPr bwMode="auto">
          <a:xfrm>
            <a:off x="251520" y="728700"/>
            <a:ext cx="4608512" cy="5724636"/>
          </a:xfrm>
          <a:prstGeom prst="rect">
            <a:avLst/>
          </a:prstGeom>
          <a:noFill/>
        </p:spPr>
      </p:pic>
      <p:sp>
        <p:nvSpPr>
          <p:cNvPr id="11" name="타원 10"/>
          <p:cNvSpPr/>
          <p:nvPr/>
        </p:nvSpPr>
        <p:spPr>
          <a:xfrm>
            <a:off x="107504" y="292494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287524" y="3284984"/>
            <a:ext cx="540060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3" name="직선 연결선 12"/>
          <p:cNvCxnSpPr/>
          <p:nvPr/>
        </p:nvCxnSpPr>
        <p:spPr>
          <a:xfrm>
            <a:off x="4896036" y="548680"/>
            <a:ext cx="36004" cy="630932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916832"/>
            <a:ext cx="4139952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사업자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펜션관리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KJuin\Desktop\UI\펜션등록\10_3_20141005_00382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757" r="17171"/>
          <a:stretch/>
        </p:blipFill>
        <p:spPr bwMode="auto">
          <a:xfrm>
            <a:off x="190430" y="1268760"/>
            <a:ext cx="4237554" cy="53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1367644" y="80070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749682" y="762950"/>
            <a:ext cx="217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미 등록 시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215516" y="1268760"/>
            <a:ext cx="4212468" cy="525658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8" name="TextBox 27"/>
          <p:cNvSpPr txBox="1"/>
          <p:nvPr/>
        </p:nvSpPr>
        <p:spPr>
          <a:xfrm>
            <a:off x="6142170" y="764704"/>
            <a:ext cx="217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등록 상태 시</a:t>
            </a:r>
            <a:endParaRPr lang="ko-KR" altLang="en-US" b="1" dirty="0"/>
          </a:p>
        </p:txBody>
      </p:sp>
      <p:pic>
        <p:nvPicPr>
          <p:cNvPr id="29" name="Picture 3" descr="C:\Users\parisyu\Documents\카카오톡 받은 파일\데헿\마이페이지\사업자\팬션등록후 화면.jpg"/>
          <p:cNvPicPr>
            <a:picLocks noChangeAspect="1" noChangeArrowheads="1"/>
          </p:cNvPicPr>
          <p:nvPr/>
        </p:nvPicPr>
        <p:blipFill>
          <a:blip r:embed="rId3" cstate="print"/>
          <a:srcRect l="22698" t="1446" r="22762" b="1576"/>
          <a:stretch>
            <a:fillRect/>
          </a:stretch>
        </p:blipFill>
        <p:spPr bwMode="auto">
          <a:xfrm>
            <a:off x="4824028" y="1268760"/>
            <a:ext cx="4068451" cy="5292588"/>
          </a:xfrm>
          <a:prstGeom prst="rect">
            <a:avLst/>
          </a:prstGeom>
          <a:noFill/>
        </p:spPr>
      </p:pic>
      <p:sp>
        <p:nvSpPr>
          <p:cNvPr id="30" name="직사각형 29"/>
          <p:cNvSpPr/>
          <p:nvPr/>
        </p:nvSpPr>
        <p:spPr>
          <a:xfrm>
            <a:off x="4788024" y="1268760"/>
            <a:ext cx="4104456" cy="525658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251520" y="3248980"/>
            <a:ext cx="468052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/>
          <p:cNvSpPr/>
          <p:nvPr/>
        </p:nvSpPr>
        <p:spPr>
          <a:xfrm>
            <a:off x="4824028" y="3068960"/>
            <a:ext cx="540060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</a:t>
            </a:r>
            <a:r>
              <a:rPr lang="ko-KR" altLang="en-US" sz="3600" b="1" dirty="0" err="1" smtClean="0"/>
              <a:t>마이페이지</a:t>
            </a:r>
            <a:r>
              <a:rPr lang="en-US" altLang="ko-KR" sz="3600" b="1" dirty="0" smtClean="0"/>
              <a:t>-</a:t>
            </a:r>
            <a:r>
              <a:rPr lang="ko-KR" altLang="en-US" sz="3600" b="1" dirty="0" smtClean="0"/>
              <a:t> 사업자 </a:t>
            </a:r>
            <a:r>
              <a:rPr lang="en-US" altLang="ko-KR" sz="3600" b="1" dirty="0" smtClean="0"/>
              <a:t>– </a:t>
            </a:r>
            <a:r>
              <a:rPr lang="ko-KR" altLang="en-US" sz="3600" b="1" dirty="0" err="1" smtClean="0"/>
              <a:t>펜션등록</a:t>
            </a:r>
            <a:r>
              <a:rPr lang="ko-KR" altLang="en-US" sz="3600" b="1" dirty="0" smtClean="0"/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KJuin\Desktop\UI\펜션등록\10_3_20141005_00384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522" r="17147"/>
          <a:stretch/>
        </p:blipFill>
        <p:spPr bwMode="auto">
          <a:xfrm>
            <a:off x="179511" y="798610"/>
            <a:ext cx="5544617" cy="596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935596" y="5229200"/>
            <a:ext cx="475252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4797152"/>
            <a:ext cx="275272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타원 21"/>
          <p:cNvSpPr/>
          <p:nvPr/>
        </p:nvSpPr>
        <p:spPr>
          <a:xfrm>
            <a:off x="6120172" y="8367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502210" y="798954"/>
            <a:ext cx="18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펜션</a:t>
            </a:r>
            <a:r>
              <a:rPr lang="ko-KR" altLang="en-US" b="1" dirty="0" smtClean="0"/>
              <a:t> 등록</a:t>
            </a:r>
            <a:endParaRPr lang="ko-KR" altLang="en-US" b="1" dirty="0"/>
          </a:p>
        </p:txBody>
      </p:sp>
      <p:sp>
        <p:nvSpPr>
          <p:cNvPr id="24" name="타원 23"/>
          <p:cNvSpPr/>
          <p:nvPr/>
        </p:nvSpPr>
        <p:spPr>
          <a:xfrm>
            <a:off x="5976156" y="433085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358194" y="4293096"/>
            <a:ext cx="473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이미지 외 파일 업로드 시</a:t>
            </a:r>
            <a:endParaRPr lang="ko-KR" altLang="en-US" b="1" dirty="0"/>
          </a:p>
        </p:txBody>
      </p:sp>
      <p:sp>
        <p:nvSpPr>
          <p:cNvPr id="28" name="타원 27"/>
          <p:cNvSpPr/>
          <p:nvPr/>
        </p:nvSpPr>
        <p:spPr>
          <a:xfrm>
            <a:off x="611560" y="490516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5760132" y="584684"/>
            <a:ext cx="72008" cy="6273316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796136" y="4149080"/>
            <a:ext cx="3347864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1196752"/>
            <a:ext cx="320384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</a:t>
            </a:r>
            <a:r>
              <a:rPr lang="ko-KR" altLang="en-US" sz="3600" b="1" dirty="0" err="1" smtClean="0"/>
              <a:t>마이페이지</a:t>
            </a:r>
            <a:r>
              <a:rPr lang="ko-KR" altLang="en-US" sz="3600" b="1" dirty="0" smtClean="0"/>
              <a:t> </a:t>
            </a:r>
            <a:r>
              <a:rPr lang="en-US" altLang="ko-KR" sz="3600" b="1" dirty="0" smtClean="0"/>
              <a:t>-</a:t>
            </a:r>
            <a:r>
              <a:rPr lang="ko-KR" altLang="en-US" sz="3600" b="1" dirty="0" smtClean="0"/>
              <a:t> 사업자 </a:t>
            </a:r>
            <a:r>
              <a:rPr lang="en-US" altLang="ko-KR" sz="3600" b="1" dirty="0" smtClean="0"/>
              <a:t>– </a:t>
            </a:r>
            <a:r>
              <a:rPr lang="ko-KR" altLang="en-US" sz="3600" b="1" dirty="0" err="1" smtClean="0"/>
              <a:t>펜션등록</a:t>
            </a:r>
            <a:r>
              <a:rPr lang="ko-KR" altLang="en-US" sz="3600" b="1" dirty="0" smtClean="0"/>
              <a:t> 후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KJuin\Desktop\UI\펜션등록\10_3_20141005_00502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16" r="16963" b="1715"/>
          <a:stretch/>
        </p:blipFill>
        <p:spPr bwMode="auto">
          <a:xfrm>
            <a:off x="287524" y="836712"/>
            <a:ext cx="5184576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Juin\Desktop\UI\펜션등록\20141005_0051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232756"/>
            <a:ext cx="2342406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35596" y="4653136"/>
            <a:ext cx="4500500" cy="39604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6322190" y="798954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펜션</a:t>
            </a:r>
            <a:r>
              <a:rPr lang="ko-KR" altLang="en-US" b="1" dirty="0" smtClean="0"/>
              <a:t> 룸 추가하기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5976156" y="8367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652120" y="584684"/>
            <a:ext cx="36004" cy="6273316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0132" y="2988332"/>
            <a:ext cx="3275856" cy="37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타원 11"/>
          <p:cNvSpPr/>
          <p:nvPr/>
        </p:nvSpPr>
        <p:spPr>
          <a:xfrm>
            <a:off x="611560" y="432910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</a:t>
            </a:r>
            <a:r>
              <a:rPr lang="ko-KR" altLang="en-US" sz="3600" b="1" dirty="0" err="1" smtClean="0"/>
              <a:t>마이페이지</a:t>
            </a:r>
            <a:r>
              <a:rPr lang="en-US" altLang="ko-KR" sz="3600" b="1" dirty="0" smtClean="0"/>
              <a:t>- </a:t>
            </a:r>
            <a:r>
              <a:rPr lang="ko-KR" altLang="en-US" sz="3600" b="1" dirty="0" smtClean="0"/>
              <a:t>사업자 </a:t>
            </a:r>
            <a:r>
              <a:rPr lang="en-US" altLang="ko-KR" sz="3600" b="1" dirty="0" smtClean="0"/>
              <a:t>– </a:t>
            </a:r>
            <a:r>
              <a:rPr lang="ko-KR" altLang="en-US" sz="3600" b="1" dirty="0" err="1" smtClean="0"/>
              <a:t>펜션룸</a:t>
            </a:r>
            <a:r>
              <a:rPr lang="ko-KR" altLang="en-US" sz="3600" b="1" dirty="0" smtClean="0"/>
              <a:t> 추가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KJuin\Desktop\UI\펜션등록\10_3_20141005_00513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006" r="17081" b="5408"/>
          <a:stretch/>
        </p:blipFill>
        <p:spPr bwMode="auto">
          <a:xfrm>
            <a:off x="172752" y="836713"/>
            <a:ext cx="5155332" cy="60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Juin\Desktop\UI\펜션등록\20141005_0103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76156" y="2672916"/>
            <a:ext cx="2916323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355976" y="3212976"/>
            <a:ext cx="468052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직사각형 9"/>
          <p:cNvSpPr/>
          <p:nvPr/>
        </p:nvSpPr>
        <p:spPr>
          <a:xfrm>
            <a:off x="755576" y="5071329"/>
            <a:ext cx="4644516" cy="46805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5544108" y="548680"/>
            <a:ext cx="36004" cy="630932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22190" y="798954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객실명</a:t>
            </a:r>
            <a:r>
              <a:rPr lang="ko-KR" altLang="en-US" b="1" dirty="0" smtClean="0"/>
              <a:t> 중복체크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5976156" y="8367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322190" y="1448780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펜션</a:t>
            </a:r>
            <a:r>
              <a:rPr lang="ko-KR" altLang="en-US" b="1" dirty="0" smtClean="0"/>
              <a:t> 룸 추가하기</a:t>
            </a:r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5976156" y="148653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300192" y="2168860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객실명</a:t>
            </a:r>
            <a:r>
              <a:rPr lang="ko-KR" altLang="en-US" b="1" dirty="0" smtClean="0"/>
              <a:t> 중복체크</a:t>
            </a:r>
            <a:endParaRPr lang="ko-KR" altLang="en-US" b="1" dirty="0"/>
          </a:p>
        </p:txBody>
      </p:sp>
      <p:sp>
        <p:nvSpPr>
          <p:cNvPr id="19" name="타원 18"/>
          <p:cNvSpPr/>
          <p:nvPr/>
        </p:nvSpPr>
        <p:spPr>
          <a:xfrm>
            <a:off x="5954158" y="220661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544108" y="1988840"/>
            <a:ext cx="3599892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 descr="C:\Users\KJuin\Desktop\UI\펜션등록\20141005_01023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76156" y="5049180"/>
            <a:ext cx="2921260" cy="14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79612" y="3717032"/>
            <a:ext cx="2448272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타원 26"/>
          <p:cNvSpPr/>
          <p:nvPr/>
        </p:nvSpPr>
        <p:spPr>
          <a:xfrm>
            <a:off x="719572" y="461713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8" name="타원 27"/>
          <p:cNvSpPr/>
          <p:nvPr/>
        </p:nvSpPr>
        <p:spPr>
          <a:xfrm>
            <a:off x="4067944" y="288894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300192" y="4509120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인원 입력</a:t>
            </a:r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5954158" y="454687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5544108" y="4293096"/>
            <a:ext cx="3599892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007604" y="332098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</a:t>
            </a:r>
            <a:r>
              <a:rPr lang="ko-KR" altLang="en-US" sz="3600" b="1" dirty="0" err="1" smtClean="0"/>
              <a:t>마이페이지</a:t>
            </a:r>
            <a:r>
              <a:rPr lang="en-US" altLang="ko-KR" sz="3600" b="1" dirty="0" smtClean="0"/>
              <a:t>- </a:t>
            </a:r>
            <a:r>
              <a:rPr lang="ko-KR" altLang="en-US" sz="3600" b="1" dirty="0" smtClean="0"/>
              <a:t>사업자 </a:t>
            </a:r>
            <a:r>
              <a:rPr lang="en-US" altLang="ko-KR" sz="3600" b="1" dirty="0" smtClean="0"/>
              <a:t>– </a:t>
            </a:r>
            <a:r>
              <a:rPr lang="ko-KR" altLang="en-US" sz="3600" b="1" dirty="0" err="1" smtClean="0"/>
              <a:t>펜션룸</a:t>
            </a:r>
            <a:r>
              <a:rPr lang="ko-KR" altLang="en-US" sz="3600" b="1" dirty="0" smtClean="0"/>
              <a:t> 추가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2097" y="620688"/>
            <a:ext cx="28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객실명</a:t>
            </a:r>
            <a:r>
              <a:rPr lang="ko-KR" altLang="en-US" b="1" dirty="0" smtClean="0"/>
              <a:t> 중복체크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576063" y="65844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51" y="1054490"/>
            <a:ext cx="3527885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 descr="C:\Users\KJuin\Desktop\UI\펜션등록\20141005_0103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0012" y="1052736"/>
            <a:ext cx="4212468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4932040" y="620688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객실명</a:t>
            </a:r>
            <a:r>
              <a:rPr lang="ko-KR" altLang="en-US" b="1" dirty="0" smtClean="0"/>
              <a:t> 중복체크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sp>
        <p:nvSpPr>
          <p:cNvPr id="39" name="타원 38"/>
          <p:cNvSpPr/>
          <p:nvPr/>
        </p:nvSpPr>
        <p:spPr>
          <a:xfrm>
            <a:off x="4586007" y="65844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2224" y="2600908"/>
            <a:ext cx="4254252" cy="1755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3" descr="C:\Users\KJuin\Desktop\UI\펜션등록\20141005_01023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9572" y="5301208"/>
            <a:ext cx="2921260" cy="14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074676" y="4898484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인원 입력</a:t>
            </a:r>
            <a:endParaRPr lang="ko-KR" altLang="en-US" b="1" dirty="0"/>
          </a:p>
        </p:txBody>
      </p:sp>
      <p:sp>
        <p:nvSpPr>
          <p:cNvPr id="44" name="타원 43"/>
          <p:cNvSpPr/>
          <p:nvPr/>
        </p:nvSpPr>
        <p:spPr>
          <a:xfrm>
            <a:off x="728642" y="493624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95936" y="4876564"/>
            <a:ext cx="4543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4535996" y="548680"/>
            <a:ext cx="4608004" cy="428447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0" name="직선 연결선 19"/>
          <p:cNvCxnSpPr/>
          <p:nvPr/>
        </p:nvCxnSpPr>
        <p:spPr>
          <a:xfrm>
            <a:off x="4535996" y="980728"/>
            <a:ext cx="4608004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0" y="4833156"/>
            <a:ext cx="4535996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0" y="980728"/>
            <a:ext cx="4499992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0" y="548680"/>
            <a:ext cx="4535996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</a:t>
            </a:r>
            <a:r>
              <a:rPr lang="ko-KR" altLang="en-US" sz="3600" b="1" dirty="0" err="1" smtClean="0"/>
              <a:t>마이페이지</a:t>
            </a:r>
            <a:r>
              <a:rPr lang="en-US" altLang="ko-KR" sz="3600" b="1" dirty="0" smtClean="0"/>
              <a:t>- </a:t>
            </a:r>
            <a:r>
              <a:rPr lang="ko-KR" altLang="en-US" sz="3600" b="1" dirty="0" smtClean="0"/>
              <a:t>사업자 </a:t>
            </a:r>
            <a:r>
              <a:rPr lang="en-US" altLang="ko-KR" sz="3600" b="1" dirty="0" smtClean="0"/>
              <a:t>– </a:t>
            </a:r>
            <a:r>
              <a:rPr lang="ko-KR" altLang="en-US" sz="3600" b="1" dirty="0" err="1" smtClean="0"/>
              <a:t>룸추가후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KJuin\Desktop\UI\펜션등록\10_3_20141005_01011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579" r="16575"/>
          <a:stretch/>
        </p:blipFill>
        <p:spPr bwMode="auto">
          <a:xfrm>
            <a:off x="323528" y="872716"/>
            <a:ext cx="5508612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07604" y="3465004"/>
            <a:ext cx="4716524" cy="194421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8" name="직선 연결선 7"/>
          <p:cNvCxnSpPr/>
          <p:nvPr/>
        </p:nvCxnSpPr>
        <p:spPr>
          <a:xfrm>
            <a:off x="5940152" y="620688"/>
            <a:ext cx="0" cy="6237312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30202" y="764704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예약 현황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6084168" y="80246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979598" y="314096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6156" y="1232756"/>
            <a:ext cx="3167843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9387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noProof="0" dirty="0" err="1" smtClean="0">
                <a:latin typeface="+mj-lt"/>
                <a:ea typeface="+mj-ea"/>
                <a:cs typeface="+mj-cs"/>
              </a:rPr>
              <a:t>마이페이지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noProof="0" dirty="0" smtClean="0"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사업자 </a:t>
            </a:r>
            <a:r>
              <a:rPr lang="en-US" altLang="ko-KR" sz="3600" b="1" noProof="0" dirty="0" smtClean="0"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추천 신청 </a:t>
            </a:r>
            <a:r>
              <a:rPr lang="en-US" altLang="ko-KR" sz="3600" b="1" noProof="0" dirty="0" smtClean="0"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3999214" cy="550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28" y="1268760"/>
            <a:ext cx="4212468" cy="543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87524" y="1268760"/>
            <a:ext cx="4104456" cy="543660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직사각형 9"/>
          <p:cNvSpPr/>
          <p:nvPr/>
        </p:nvSpPr>
        <p:spPr>
          <a:xfrm>
            <a:off x="4788024" y="1268760"/>
            <a:ext cx="4176464" cy="54006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TextBox 10"/>
          <p:cNvSpPr txBox="1"/>
          <p:nvPr/>
        </p:nvSpPr>
        <p:spPr>
          <a:xfrm>
            <a:off x="1965706" y="764704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1619672" y="80246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36096" y="800708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입찰하기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리스트 보기 클릭 시</a:t>
            </a:r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827584" y="4797152"/>
            <a:ext cx="3456384" cy="39604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타원 15"/>
          <p:cNvSpPr/>
          <p:nvPr/>
        </p:nvSpPr>
        <p:spPr>
          <a:xfrm>
            <a:off x="2663788" y="44371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cxnSp>
        <p:nvCxnSpPr>
          <p:cNvPr id="18" name="직선 화살표 연결선 17"/>
          <p:cNvCxnSpPr>
            <a:stCxn id="15" idx="3"/>
          </p:cNvCxnSpPr>
          <p:nvPr/>
        </p:nvCxnSpPr>
        <p:spPr>
          <a:xfrm flipV="1">
            <a:off x="4283968" y="4977172"/>
            <a:ext cx="540060" cy="18002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059832" y="4509120"/>
            <a:ext cx="396044" cy="2520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2" name="직선 화살표 연결선 21"/>
          <p:cNvCxnSpPr>
            <a:stCxn id="20" idx="3"/>
          </p:cNvCxnSpPr>
          <p:nvPr/>
        </p:nvCxnSpPr>
        <p:spPr>
          <a:xfrm>
            <a:off x="3455876" y="4635134"/>
            <a:ext cx="1368152" cy="18002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148064" y="8367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상세보기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문의하기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작성자 </a:t>
            </a:r>
            <a:r>
              <a:rPr lang="en-US" altLang="ko-KR" sz="3200" b="1" dirty="0" smtClean="0"/>
              <a:t>- Detail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6430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8 – 3 - 7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자신이 작성한 글의 내용을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문의하기 게시판에서 자신이 작성한</a:t>
                      </a:r>
                      <a:r>
                        <a:rPr lang="ko-KR" altLang="en-US" sz="1500" b="1" baseline="0" dirty="0" smtClean="0"/>
                        <a:t> 글의 </a:t>
                      </a:r>
                      <a:r>
                        <a:rPr lang="en-US" altLang="ko-KR" sz="1500" b="1" baseline="0" dirty="0" smtClean="0"/>
                        <a:t>Detail</a:t>
                      </a:r>
                      <a:r>
                        <a:rPr lang="ko-KR" altLang="en-US" sz="1500" b="1" baseline="0" dirty="0" smtClean="0"/>
                        <a:t>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448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144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수정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(</a:t>
                      </a:r>
                      <a:r>
                        <a:rPr lang="ko-KR" altLang="en-US" sz="1500" b="1" dirty="0" smtClean="0"/>
                        <a:t>원본 글 내용을 가진</a:t>
                      </a:r>
                      <a:r>
                        <a:rPr lang="en-US" altLang="ko-KR" sz="1500" b="1" dirty="0" smtClean="0"/>
                        <a:t>)</a:t>
                      </a:r>
                    </a:p>
                    <a:p>
                      <a:pPr algn="ctr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Modify </a:t>
                      </a:r>
                      <a:r>
                        <a:rPr lang="ko-KR" altLang="en-US" sz="1500" b="1" dirty="0" smtClean="0"/>
                        <a:t>페이지</a:t>
                      </a:r>
                      <a:r>
                        <a:rPr lang="ko-KR" altLang="en-US" sz="1500" b="1" baseline="0" dirty="0" smtClean="0"/>
                        <a:t>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144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삭제 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글 </a:t>
                      </a:r>
                      <a:r>
                        <a:rPr lang="ko-KR" altLang="en-US" sz="1500" b="1" dirty="0" err="1" smtClean="0"/>
                        <a:t>삭제후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회원에 대한</a:t>
                      </a:r>
                      <a:r>
                        <a:rPr lang="ko-KR" altLang="en-US" sz="1500" b="1" baseline="0" dirty="0" smtClean="0"/>
                        <a:t> 문의하기 게시판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944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뒤로 가기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회원에 대한 문의하기 게시판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944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/>
              <a:t>4. U I ( </a:t>
            </a:r>
            <a:r>
              <a:rPr lang="ko-KR" altLang="en-US" sz="3600" b="1" dirty="0" err="1" smtClean="0"/>
              <a:t>마이페이지</a:t>
            </a:r>
            <a:r>
              <a:rPr lang="ko-KR" altLang="en-US" sz="3600" b="1" dirty="0" smtClean="0"/>
              <a:t> 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사업자 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추천 신청 </a:t>
            </a:r>
            <a:r>
              <a:rPr lang="en-US" altLang="ko-KR" sz="3600" b="1" dirty="0" smtClean="0"/>
              <a:t>)</a:t>
            </a:r>
            <a:endParaRPr lang="ko-KR" altLang="en-US" sz="36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97954" y="1052736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3851920" y="109049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32348" y="3923764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입찰하기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리스트 보기 클릭 시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2786314" y="396152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8036" y="1628800"/>
            <a:ext cx="7518400" cy="1672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9254" y="4545124"/>
            <a:ext cx="741316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935596" y="944724"/>
            <a:ext cx="7524836" cy="234026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직사각형 14"/>
          <p:cNvSpPr/>
          <p:nvPr/>
        </p:nvSpPr>
        <p:spPr>
          <a:xfrm>
            <a:off x="935596" y="3825044"/>
            <a:ext cx="7488832" cy="219624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noProof="0" dirty="0" err="1" smtClean="0">
                <a:latin typeface="+mj-lt"/>
                <a:ea typeface="+mj-ea"/>
                <a:cs typeface="+mj-cs"/>
              </a:rPr>
              <a:t>마이페이지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noProof="0" dirty="0" smtClean="0"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관리자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noProof="0" dirty="0" smtClean="0"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err="1" smtClean="0">
                <a:latin typeface="+mj-lt"/>
                <a:ea typeface="+mj-ea"/>
                <a:cs typeface="+mj-cs"/>
              </a:rPr>
              <a:t>펜션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 관리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noProof="0" dirty="0" smtClean="0"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648" y="827420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1079612" y="86517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54238" y="863424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가맹 신청이 없을 시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6408204" y="90118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15362" name="Picture 2" descr="C:\Users\parisyu\DOCUME~1\카카오~1\데헿\마이페이지\관리자 - 관리자\팬션관리 등업신청 보기 화면.jpg"/>
          <p:cNvPicPr>
            <a:picLocks noChangeAspect="1" noChangeArrowheads="1"/>
          </p:cNvPicPr>
          <p:nvPr/>
        </p:nvPicPr>
        <p:blipFill>
          <a:blip r:embed="rId2" cstate="print"/>
          <a:srcRect l="23053" t="872" r="23004" b="28280"/>
          <a:stretch>
            <a:fillRect/>
          </a:stretch>
        </p:blipFill>
        <p:spPr bwMode="auto">
          <a:xfrm>
            <a:off x="251520" y="1376772"/>
            <a:ext cx="2844316" cy="5148572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251520" y="3429000"/>
            <a:ext cx="396044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8" name="직사각형 17"/>
          <p:cNvSpPr/>
          <p:nvPr/>
        </p:nvSpPr>
        <p:spPr>
          <a:xfrm>
            <a:off x="251520" y="1376772"/>
            <a:ext cx="2880320" cy="514857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" name="타원 18"/>
          <p:cNvSpPr/>
          <p:nvPr/>
        </p:nvSpPr>
        <p:spPr>
          <a:xfrm>
            <a:off x="43494" y="317697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4111946" y="87271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2807804" y="4365104"/>
            <a:ext cx="252028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타원 22"/>
          <p:cNvSpPr/>
          <p:nvPr/>
        </p:nvSpPr>
        <p:spPr>
          <a:xfrm>
            <a:off x="2591780" y="404106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15363" name="Picture 3" descr="C:\Users\parisyu\DOCUME~1\카카오~1\데헿\마이페이지\관리자 - 관리자\일반회원 등업 승인 팝업.png"/>
          <p:cNvPicPr>
            <a:picLocks noChangeAspect="1" noChangeArrowheads="1"/>
          </p:cNvPicPr>
          <p:nvPr/>
        </p:nvPicPr>
        <p:blipFill>
          <a:blip r:embed="rId3" cstate="print"/>
          <a:srcRect l="1981" r="4644" b="9791"/>
          <a:stretch>
            <a:fillRect/>
          </a:stretch>
        </p:blipFill>
        <p:spPr bwMode="auto">
          <a:xfrm>
            <a:off x="3419872" y="1385651"/>
            <a:ext cx="2736304" cy="5103689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4463988" y="836712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승인 후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419872" y="1376772"/>
            <a:ext cx="2772308" cy="514857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 l="12045" t="1896" r="11460" b="1480"/>
          <a:stretch>
            <a:fillRect/>
          </a:stretch>
        </p:blipFill>
        <p:spPr bwMode="auto">
          <a:xfrm>
            <a:off x="6407696" y="1376772"/>
            <a:ext cx="2556792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6408204" y="1376772"/>
            <a:ext cx="2556284" cy="511256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8" name="직사각형 27"/>
          <p:cNvSpPr/>
          <p:nvPr/>
        </p:nvSpPr>
        <p:spPr>
          <a:xfrm>
            <a:off x="4499992" y="4041068"/>
            <a:ext cx="684076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직사각형 28"/>
          <p:cNvSpPr/>
          <p:nvPr/>
        </p:nvSpPr>
        <p:spPr>
          <a:xfrm>
            <a:off x="4752020" y="5265204"/>
            <a:ext cx="360040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1" name="직선 화살표 연결선 30"/>
          <p:cNvCxnSpPr>
            <a:stCxn id="29" idx="3"/>
          </p:cNvCxnSpPr>
          <p:nvPr/>
        </p:nvCxnSpPr>
        <p:spPr>
          <a:xfrm>
            <a:off x="5112060" y="5427222"/>
            <a:ext cx="1260140" cy="18002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2" idx="3"/>
          </p:cNvCxnSpPr>
          <p:nvPr/>
        </p:nvCxnSpPr>
        <p:spPr>
          <a:xfrm flipV="1">
            <a:off x="3059832" y="4509120"/>
            <a:ext cx="1404156" cy="18002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noProof="0" dirty="0" err="1" smtClean="0">
                <a:latin typeface="+mj-lt"/>
                <a:ea typeface="+mj-ea"/>
                <a:cs typeface="+mj-cs"/>
              </a:rPr>
              <a:t>마이페이지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noProof="0" dirty="0" smtClean="0"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관리자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noProof="0" dirty="0" smtClean="0"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err="1" smtClean="0">
                <a:latin typeface="+mj-lt"/>
                <a:ea typeface="+mj-ea"/>
                <a:cs typeface="+mj-cs"/>
              </a:rPr>
              <a:t>펜션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 관리</a:t>
            </a:r>
            <a:r>
              <a:rPr lang="ko-KR" altLang="en-US" sz="3600" b="1" noProof="0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noProof="0" dirty="0" smtClean="0">
                <a:latin typeface="+mj-lt"/>
                <a:ea typeface="+mj-ea"/>
                <a:cs typeface="+mj-cs"/>
              </a:rPr>
              <a:t>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793912" y="656692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sp>
        <p:nvSpPr>
          <p:cNvPr id="28" name="타원 27"/>
          <p:cNvSpPr/>
          <p:nvPr/>
        </p:nvSpPr>
        <p:spPr>
          <a:xfrm>
            <a:off x="3455876" y="69445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939" y="3248980"/>
            <a:ext cx="6829425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612" y="1286334"/>
            <a:ext cx="6934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타원 31"/>
          <p:cNvSpPr/>
          <p:nvPr/>
        </p:nvSpPr>
        <p:spPr>
          <a:xfrm>
            <a:off x="3356370" y="262762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708412" y="2591616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승인 후</a:t>
            </a:r>
            <a:endParaRPr lang="ko-KR" altLang="en-US" b="1" dirty="0"/>
          </a:p>
        </p:txBody>
      </p:sp>
      <p:sp>
        <p:nvSpPr>
          <p:cNvPr id="34" name="직사각형 33"/>
          <p:cNvSpPr/>
          <p:nvPr/>
        </p:nvSpPr>
        <p:spPr>
          <a:xfrm>
            <a:off x="1043608" y="1232756"/>
            <a:ext cx="6948772" cy="12241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직사각형 34"/>
          <p:cNvSpPr/>
          <p:nvPr/>
        </p:nvSpPr>
        <p:spPr>
          <a:xfrm>
            <a:off x="1079612" y="3176972"/>
            <a:ext cx="6948772" cy="342038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관리자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추천관리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11579" t="2721" r="11579" b="2721"/>
          <a:stretch>
            <a:fillRect/>
          </a:stretch>
        </p:blipFill>
        <p:spPr bwMode="auto">
          <a:xfrm>
            <a:off x="3096156" y="1263146"/>
            <a:ext cx="2880000" cy="5226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 l="11892" t="1824" r="11612" b="1824"/>
          <a:stretch>
            <a:fillRect/>
          </a:stretch>
        </p:blipFill>
        <p:spPr bwMode="auto">
          <a:xfrm>
            <a:off x="71820" y="1265669"/>
            <a:ext cx="2880000" cy="523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1232756"/>
            <a:ext cx="2880000" cy="529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156176" y="1266192"/>
            <a:ext cx="2880320" cy="525658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/>
          <p:cNvSpPr/>
          <p:nvPr/>
        </p:nvSpPr>
        <p:spPr>
          <a:xfrm>
            <a:off x="3095836" y="1268760"/>
            <a:ext cx="2916324" cy="522058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직사각형 9"/>
          <p:cNvSpPr/>
          <p:nvPr/>
        </p:nvSpPr>
        <p:spPr>
          <a:xfrm>
            <a:off x="36004" y="1268760"/>
            <a:ext cx="2915816" cy="522058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877080" y="791416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입찰자 없을 시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539044" y="8291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12768" y="827420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갱신 클릭 시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6566734" y="86517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3571378" y="8367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923420" y="800708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승인 대기 시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36004" y="3212976"/>
            <a:ext cx="467544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" name="직사각형 18"/>
          <p:cNvSpPr/>
          <p:nvPr/>
        </p:nvSpPr>
        <p:spPr>
          <a:xfrm>
            <a:off x="3455876" y="4437112"/>
            <a:ext cx="2484276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1" name="직선 화살표 연결선 20"/>
          <p:cNvCxnSpPr>
            <a:stCxn id="19" idx="3"/>
          </p:cNvCxnSpPr>
          <p:nvPr/>
        </p:nvCxnSpPr>
        <p:spPr>
          <a:xfrm flipV="1">
            <a:off x="5940152" y="4293096"/>
            <a:ext cx="1080120" cy="36004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020272" y="3212976"/>
            <a:ext cx="1224136" cy="136815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관리자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추천관리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57894" y="791416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입찰자 없을 시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3319858" y="8291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63" y="3717032"/>
            <a:ext cx="87725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215516" y="3717032"/>
            <a:ext cx="8748972" cy="277230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612" y="1412776"/>
            <a:ext cx="639445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935596" y="1340768"/>
            <a:ext cx="7056784" cy="201622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관리자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추천관리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73918" y="827420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갱신 클릭 시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3527884" y="86517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975" y="1447800"/>
            <a:ext cx="751205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975" y="1447800"/>
            <a:ext cx="7512050" cy="403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863588" y="1448780"/>
            <a:ext cx="7596844" cy="403244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err="1" smtClean="0">
                <a:latin typeface="+mj-lt"/>
                <a:ea typeface="+mj-ea"/>
                <a:cs typeface="+mj-cs"/>
              </a:rPr>
              <a:t>마이페이지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관리자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회원관리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C:\Users\parisyu\DOCUME~1\카카오~1\데헿\마이페이지\관리자 - 관리자\관리자 회원관리 기본화면.jpg"/>
          <p:cNvPicPr>
            <a:picLocks noChangeAspect="1" noChangeArrowheads="1"/>
          </p:cNvPicPr>
          <p:nvPr/>
        </p:nvPicPr>
        <p:blipFill>
          <a:blip r:embed="rId2" cstate="print"/>
          <a:srcRect l="23036" t="1658" r="22623" b="2088"/>
          <a:stretch>
            <a:fillRect/>
          </a:stretch>
        </p:blipFill>
        <p:spPr bwMode="auto">
          <a:xfrm>
            <a:off x="71500" y="1263720"/>
            <a:ext cx="2880000" cy="5225620"/>
          </a:xfrm>
          <a:prstGeom prst="rect">
            <a:avLst/>
          </a:prstGeom>
          <a:noFill/>
        </p:spPr>
      </p:pic>
      <p:pic>
        <p:nvPicPr>
          <p:cNvPr id="17411" name="Picture 3" descr="C:\Users\parisyu\DOCUME~1\카카오~1\데헿\마이페이지\관리자 - 관리자\회원 검색 후 화면.jpg"/>
          <p:cNvPicPr>
            <a:picLocks noChangeAspect="1" noChangeArrowheads="1"/>
          </p:cNvPicPr>
          <p:nvPr/>
        </p:nvPicPr>
        <p:blipFill>
          <a:blip r:embed="rId3" cstate="print"/>
          <a:srcRect l="23357" t="1386" r="23290" b="14430"/>
          <a:stretch>
            <a:fillRect/>
          </a:stretch>
        </p:blipFill>
        <p:spPr bwMode="auto">
          <a:xfrm>
            <a:off x="3132160" y="1252180"/>
            <a:ext cx="2880000" cy="5201156"/>
          </a:xfrm>
          <a:prstGeom prst="rect">
            <a:avLst/>
          </a:prstGeom>
          <a:noFill/>
        </p:spPr>
      </p:pic>
      <p:pic>
        <p:nvPicPr>
          <p:cNvPr id="17412" name="Picture 4" descr="C:\Users\parisyu\DOCUME~1\카카오~1\데헿\마이페이지\관리자 - 관리자\회원 등급 변경 팝업.png"/>
          <p:cNvPicPr>
            <a:picLocks noChangeAspect="1" noChangeArrowheads="1"/>
          </p:cNvPicPr>
          <p:nvPr/>
        </p:nvPicPr>
        <p:blipFill>
          <a:blip r:embed="rId4" cstate="print"/>
          <a:srcRect l="4137" r="5260" b="10662"/>
          <a:stretch>
            <a:fillRect/>
          </a:stretch>
        </p:blipFill>
        <p:spPr bwMode="auto">
          <a:xfrm>
            <a:off x="6192180" y="1232755"/>
            <a:ext cx="2880000" cy="5220691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72008" y="1232756"/>
            <a:ext cx="2915816" cy="525658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직사각형 7"/>
          <p:cNvSpPr/>
          <p:nvPr/>
        </p:nvSpPr>
        <p:spPr>
          <a:xfrm>
            <a:off x="3131840" y="1232756"/>
            <a:ext cx="2916324" cy="522058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/>
          <p:cNvSpPr/>
          <p:nvPr/>
        </p:nvSpPr>
        <p:spPr>
          <a:xfrm>
            <a:off x="6156176" y="1241806"/>
            <a:ext cx="2987824" cy="521153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877080" y="791416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539044" y="8291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12768" y="827420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변경 클릭 시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6566734" y="86517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3571378" y="8367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23420" y="800708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검색 시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71500" y="3284984"/>
            <a:ext cx="467544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직사각형 16"/>
          <p:cNvSpPr/>
          <p:nvPr/>
        </p:nvSpPr>
        <p:spPr>
          <a:xfrm>
            <a:off x="1943708" y="4941168"/>
            <a:ext cx="360040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9" name="직선 화살표 연결선 18"/>
          <p:cNvCxnSpPr>
            <a:stCxn id="17" idx="3"/>
          </p:cNvCxnSpPr>
          <p:nvPr/>
        </p:nvCxnSpPr>
        <p:spPr>
          <a:xfrm flipV="1">
            <a:off x="2303748" y="4185084"/>
            <a:ext cx="1260140" cy="918102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527884" y="3717032"/>
            <a:ext cx="2448272" cy="46805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/>
          <p:cNvSpPr/>
          <p:nvPr/>
        </p:nvSpPr>
        <p:spPr>
          <a:xfrm>
            <a:off x="5724128" y="3933056"/>
            <a:ext cx="252028" cy="25202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5" name="직선 화살표 연결선 24"/>
          <p:cNvCxnSpPr>
            <a:stCxn id="23" idx="3"/>
          </p:cNvCxnSpPr>
          <p:nvPr/>
        </p:nvCxnSpPr>
        <p:spPr>
          <a:xfrm flipV="1">
            <a:off x="5976156" y="4041068"/>
            <a:ext cx="1296144" cy="18002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236296" y="3465004"/>
            <a:ext cx="864096" cy="147616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err="1" smtClean="0">
                <a:latin typeface="+mj-lt"/>
                <a:ea typeface="+mj-ea"/>
                <a:cs typeface="+mj-cs"/>
              </a:rPr>
              <a:t>마이페이지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관리자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회원관리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45926" y="791416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3607890" y="8291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7604" y="3897052"/>
            <a:ext cx="7164796" cy="1201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타원 23"/>
          <p:cNvSpPr/>
          <p:nvPr/>
        </p:nvSpPr>
        <p:spPr>
          <a:xfrm>
            <a:off x="3599892" y="342900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951934" y="3392996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검색 시</a:t>
            </a:r>
            <a:endParaRPr lang="ko-KR" altLang="en-US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5596" y="1268760"/>
            <a:ext cx="72009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직사각형 27"/>
          <p:cNvSpPr/>
          <p:nvPr/>
        </p:nvSpPr>
        <p:spPr>
          <a:xfrm>
            <a:off x="935596" y="1232756"/>
            <a:ext cx="7236804" cy="198022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직사각형 28"/>
          <p:cNvSpPr/>
          <p:nvPr/>
        </p:nvSpPr>
        <p:spPr>
          <a:xfrm>
            <a:off x="1007604" y="3897052"/>
            <a:ext cx="7164796" cy="118813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lang="ko-KR" altLang="en-US" sz="3600" b="1" dirty="0" err="1" smtClean="0">
                <a:latin typeface="+mj-lt"/>
                <a:ea typeface="+mj-ea"/>
                <a:cs typeface="+mj-cs"/>
              </a:rPr>
              <a:t>마이페이지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–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관리자 </a:t>
            </a: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- </a:t>
            </a:r>
            <a:r>
              <a:rPr lang="ko-KR" altLang="en-US" sz="3600" b="1" dirty="0" smtClean="0">
                <a:latin typeface="+mj-lt"/>
                <a:ea typeface="+mj-ea"/>
                <a:cs typeface="+mj-cs"/>
              </a:rPr>
              <a:t>회원관리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28392" y="827420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변경 클릭 시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3182358" y="86517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612" y="1238386"/>
            <a:ext cx="7067550" cy="553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1079612" y="1232756"/>
            <a:ext cx="7092788" cy="550861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관리자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매출관리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C:\Users\parisyu\DOCUME~1\카카오~1\데헿\피피티\매출이 없을때 화면.jpg"/>
          <p:cNvPicPr>
            <a:picLocks noChangeAspect="1" noChangeArrowheads="1"/>
          </p:cNvPicPr>
          <p:nvPr/>
        </p:nvPicPr>
        <p:blipFill>
          <a:blip r:embed="rId2" cstate="print"/>
          <a:srcRect l="22966" t="1110" r="22694" b="2176"/>
          <a:stretch>
            <a:fillRect/>
          </a:stretch>
        </p:blipFill>
        <p:spPr bwMode="auto">
          <a:xfrm>
            <a:off x="108013" y="692696"/>
            <a:ext cx="5400091" cy="5976664"/>
          </a:xfrm>
          <a:prstGeom prst="rect">
            <a:avLst/>
          </a:prstGeom>
          <a:noFill/>
        </p:spPr>
      </p:pic>
      <p:cxnSp>
        <p:nvCxnSpPr>
          <p:cNvPr id="9" name="직선 연결선 8"/>
          <p:cNvCxnSpPr/>
          <p:nvPr/>
        </p:nvCxnSpPr>
        <p:spPr>
          <a:xfrm>
            <a:off x="5508104" y="548680"/>
            <a:ext cx="0" cy="630932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5496" y="3176972"/>
            <a:ext cx="863588" cy="32403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8124" y="692696"/>
            <a:ext cx="334837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상세보기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문의하기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작성자 </a:t>
            </a:r>
            <a:r>
              <a:rPr lang="en-US" altLang="ko-KR" sz="3200" b="1" dirty="0" smtClean="0"/>
              <a:t>- Modify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6092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8 – 3 - 8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자신이 작성 글</a:t>
                      </a:r>
                      <a:r>
                        <a:rPr lang="ko-KR" altLang="en-US" sz="1500" b="1" baseline="0" dirty="0" smtClean="0"/>
                        <a:t> 내용을 수정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회원이 문의하기 게시판에서 자신이 작성한 글의 </a:t>
                      </a:r>
                      <a:r>
                        <a:rPr lang="en-US" altLang="ko-KR" sz="1500" b="1" baseline="0" dirty="0" smtClean="0"/>
                        <a:t>Detail</a:t>
                      </a:r>
                      <a:r>
                        <a:rPr lang="ko-KR" altLang="en-US" sz="1500" b="1" baseline="0" dirty="0" smtClean="0"/>
                        <a:t>에서 수정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500" b="1" baseline="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150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12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수정 완료 후 작성자에 대한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</a:t>
                      </a:r>
                      <a:r>
                        <a:rPr lang="ko-KR" altLang="en-US" sz="1500" b="1" baseline="0" dirty="0" smtClean="0"/>
                        <a:t> 제공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58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목록 보기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회원에 대한 문의하기 게시판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81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581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관리자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매출관리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5" name="Picture 3" descr="C:\Users\parisyu\DOCUME~1\카카오~1\데헿\피피티\매출관리 화면.jpg"/>
          <p:cNvPicPr>
            <a:picLocks noChangeAspect="1" noChangeArrowheads="1"/>
          </p:cNvPicPr>
          <p:nvPr/>
        </p:nvPicPr>
        <p:blipFill>
          <a:blip r:embed="rId2" cstate="print"/>
          <a:srcRect l="23000" t="1849" r="22858" b="1302"/>
          <a:stretch>
            <a:fillRect/>
          </a:stretch>
        </p:blipFill>
        <p:spPr bwMode="auto">
          <a:xfrm>
            <a:off x="251520" y="1268760"/>
            <a:ext cx="4032448" cy="5184576"/>
          </a:xfrm>
          <a:prstGeom prst="rect">
            <a:avLst/>
          </a:prstGeom>
          <a:noFill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268760"/>
            <a:ext cx="4068452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15516" y="1268760"/>
            <a:ext cx="4104456" cy="518457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/>
          <p:cNvSpPr/>
          <p:nvPr/>
        </p:nvSpPr>
        <p:spPr>
          <a:xfrm>
            <a:off x="4788024" y="1268760"/>
            <a:ext cx="4068452" cy="518457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직사각형 9"/>
          <p:cNvSpPr/>
          <p:nvPr/>
        </p:nvSpPr>
        <p:spPr>
          <a:xfrm>
            <a:off x="3707904" y="3429000"/>
            <a:ext cx="360040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 flipV="1">
            <a:off x="4067944" y="3501008"/>
            <a:ext cx="2196244" cy="18002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264188" y="3176972"/>
            <a:ext cx="1296144" cy="1332148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TextBox 13"/>
          <p:cNvSpPr txBox="1"/>
          <p:nvPr/>
        </p:nvSpPr>
        <p:spPr>
          <a:xfrm>
            <a:off x="1309636" y="791416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정산 리스트 존재 시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971600" y="8291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5508104" y="8367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860146" y="800708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정산하기 클릭 시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514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관리자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매출관리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771800" y="8367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123842" y="800708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정산하기 클릭 시</a:t>
            </a:r>
            <a:endParaRPr lang="ko-KR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3628" y="1304764"/>
            <a:ext cx="6753225" cy="52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1223628" y="1232756"/>
            <a:ext cx="6768752" cy="5328592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관리자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매출관리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5" name="Picture 3" descr="C:\Users\parisyu\DOCUME~1\카카오~1\데헿\피피티\매출관리 화면.jpg"/>
          <p:cNvPicPr>
            <a:picLocks noChangeAspect="1" noChangeArrowheads="1"/>
          </p:cNvPicPr>
          <p:nvPr/>
        </p:nvPicPr>
        <p:blipFill>
          <a:blip r:embed="rId2" cstate="print"/>
          <a:srcRect l="23000" t="1849" r="22858" b="1302"/>
          <a:stretch>
            <a:fillRect/>
          </a:stretch>
        </p:blipFill>
        <p:spPr bwMode="auto">
          <a:xfrm>
            <a:off x="251520" y="1268760"/>
            <a:ext cx="3960440" cy="5040560"/>
          </a:xfrm>
          <a:prstGeom prst="rect">
            <a:avLst/>
          </a:prstGeom>
          <a:noFill/>
        </p:spPr>
      </p:pic>
      <p:pic>
        <p:nvPicPr>
          <p:cNvPr id="18436" name="Picture 4" descr="C:\Users\parisyu\DOCUME~1\카카오~1\데헿\피피티\2014-10월 매출보기.jpg"/>
          <p:cNvPicPr>
            <a:picLocks noChangeAspect="1" noChangeArrowheads="1"/>
          </p:cNvPicPr>
          <p:nvPr/>
        </p:nvPicPr>
        <p:blipFill>
          <a:blip r:embed="rId3" cstate="print"/>
          <a:srcRect l="22906" t="436" r="23152" b="1426"/>
          <a:stretch>
            <a:fillRect/>
          </a:stretch>
        </p:blipFill>
        <p:spPr bwMode="auto">
          <a:xfrm>
            <a:off x="4824028" y="1268760"/>
            <a:ext cx="4032448" cy="504056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15516" y="1268760"/>
            <a:ext cx="3996444" cy="507656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/>
          <p:cNvSpPr/>
          <p:nvPr/>
        </p:nvSpPr>
        <p:spPr>
          <a:xfrm>
            <a:off x="4824028" y="1268760"/>
            <a:ext cx="4032448" cy="504056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직사각형 9"/>
          <p:cNvSpPr/>
          <p:nvPr/>
        </p:nvSpPr>
        <p:spPr>
          <a:xfrm>
            <a:off x="827584" y="4293096"/>
            <a:ext cx="3348372" cy="68407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12" name="직선 화살표 연결선 11"/>
          <p:cNvCxnSpPr>
            <a:stCxn id="10" idx="3"/>
          </p:cNvCxnSpPr>
          <p:nvPr/>
        </p:nvCxnSpPr>
        <p:spPr>
          <a:xfrm flipV="1">
            <a:off x="4175956" y="4617132"/>
            <a:ext cx="684076" cy="18002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508104" y="836712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60146" y="800708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검색 클릭 시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309636" y="791416"/>
            <a:ext cx="242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검색할 </a:t>
            </a:r>
            <a:r>
              <a:rPr lang="ko-KR" altLang="en-US" b="1" dirty="0" err="1" smtClean="0"/>
              <a:t>년월</a:t>
            </a:r>
            <a:r>
              <a:rPr lang="ko-KR" altLang="en-US" b="1" dirty="0" smtClean="0"/>
              <a:t> 선택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971600" y="829174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3154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latin typeface="+mj-lt"/>
                <a:ea typeface="+mj-ea"/>
                <a:cs typeface="+mj-cs"/>
              </a:rPr>
              <a:t>4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U I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 </a:t>
            </a:r>
            <a:r>
              <a:rPr kumimoji="0" lang="ko-KR" alt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마이페이지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–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관리자 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ko-KR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매출관리</a:t>
            </a:r>
            <a:r>
              <a:rPr kumimoji="0" lang="en-US" altLang="ko-KR" sz="3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1575" y="1724558"/>
            <a:ext cx="68008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타원 5"/>
          <p:cNvSpPr/>
          <p:nvPr/>
        </p:nvSpPr>
        <p:spPr>
          <a:xfrm>
            <a:off x="3320366" y="899428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672408" y="863424"/>
            <a:ext cx="370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검색 클릭 시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935596" y="1556792"/>
            <a:ext cx="7092788" cy="4644516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pPr algn="ctr">
              <a:buNone/>
            </a:pPr>
            <a:r>
              <a:rPr lang="en-US" altLang="ko-KR" sz="5400" b="1" dirty="0" smtClean="0"/>
              <a:t>5. </a:t>
            </a:r>
            <a:r>
              <a:rPr lang="ko-KR" altLang="en-US" sz="5400" b="1" dirty="0" smtClean="0"/>
              <a:t>시 연</a:t>
            </a:r>
            <a:endParaRPr lang="ko-KR" altLang="en-US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상세보기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문의하기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- Reply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06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8 – 3 - 9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42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문의하기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게시판에 선택한 글에 대한 답변 작성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42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선택한 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에서 답변 버튼 클릭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42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4279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1496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글 작성 후 작성한글의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</a:t>
                      </a:r>
                      <a:r>
                        <a:rPr lang="ko-KR" altLang="en-US" sz="1500" b="1" baseline="0" dirty="0" smtClean="0"/>
                        <a:t> 제공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811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뒤로 가기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회원에 대한 글의</a:t>
                      </a:r>
                      <a:r>
                        <a:rPr lang="en-US" altLang="ko-KR" sz="1500" b="1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500" b="1" dirty="0" smtClean="0"/>
                        <a:t>Detail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dirty="0" smtClean="0"/>
                        <a:t>페이지</a:t>
                      </a:r>
                      <a:r>
                        <a:rPr lang="ko-KR" altLang="en-US" sz="1500" b="1" baseline="0" dirty="0" smtClean="0"/>
                        <a:t> 제공</a:t>
                      </a:r>
                      <a:endParaRPr lang="ko-KR" altLang="en-US" sz="1500" b="1" dirty="0" smtClean="0"/>
                    </a:p>
                  </a:txBody>
                  <a:tcPr anchor="ctr"/>
                </a:tc>
              </a:tr>
              <a:tr h="5427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427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제목</a:t>
                      </a:r>
                      <a:r>
                        <a:rPr lang="en-US" altLang="ko-KR" sz="1500" b="1" dirty="0" smtClean="0"/>
                        <a:t>,  </a:t>
                      </a:r>
                      <a:r>
                        <a:rPr lang="ko-KR" altLang="en-US" sz="1500" b="1" dirty="0" smtClean="0"/>
                        <a:t>내용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</a:t>
                      </a:r>
                      <a:r>
                        <a:rPr lang="ko-KR" altLang="en-US" sz="1500" b="1" baseline="0" dirty="0" smtClean="0"/>
                        <a:t> 항목에 대한 </a:t>
                      </a:r>
                      <a:r>
                        <a:rPr lang="ko-KR" altLang="en-US" sz="1500" b="1" dirty="0" smtClean="0"/>
                        <a:t>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상세보기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문의하기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39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8 – 3 - 10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baseline="0" dirty="0" smtClean="0"/>
                        <a:t>관리자가 문의하기 게시판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관리자가 문의하기 게시판 보기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3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제목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관리자에</a:t>
                      </a:r>
                      <a:r>
                        <a:rPr lang="ko-KR" altLang="en-US" sz="1500" b="1" baseline="0" dirty="0" smtClean="0"/>
                        <a:t> 대한 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baseline="0" dirty="0" smtClean="0"/>
                        <a:t>해당 글의 </a:t>
                      </a:r>
                      <a:r>
                        <a:rPr lang="en-US" altLang="ko-KR" sz="1500" b="1" baseline="0" dirty="0" smtClean="0"/>
                        <a:t>Detail </a:t>
                      </a:r>
                      <a:r>
                        <a:rPr lang="ko-KR" altLang="en-US" sz="1500" b="1" baseline="0" dirty="0" smtClean="0"/>
                        <a:t>페이지 제공</a:t>
                      </a:r>
                      <a:endParaRPr lang="en-US" altLang="ko-KR" sz="1500" b="1" baseline="0" dirty="0" smtClean="0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쓰기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문의하기</a:t>
                      </a:r>
                      <a:r>
                        <a:rPr lang="en-US" altLang="ko-KR" sz="1500" b="1" dirty="0" smtClean="0"/>
                        <a:t> Write </a:t>
                      </a:r>
                      <a:r>
                        <a:rPr lang="ko-KR" altLang="en-US" sz="1500" b="1" dirty="0" smtClean="0"/>
                        <a:t>페이지</a:t>
                      </a:r>
                      <a:r>
                        <a:rPr lang="ko-KR" altLang="en-US" sz="1500" b="1" baseline="0" dirty="0" smtClean="0"/>
                        <a:t>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기획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None/>
            </a:pPr>
            <a:r>
              <a:rPr lang="en-US" altLang="ko-KR" b="1" dirty="0" smtClean="0"/>
              <a:t>                   1 - 1. </a:t>
            </a:r>
            <a:r>
              <a:rPr lang="ko-KR" altLang="en-US" b="1" dirty="0" smtClean="0"/>
              <a:t>개요</a:t>
            </a:r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pPr algn="ctr">
              <a:buNone/>
            </a:pPr>
            <a:r>
              <a:rPr lang="en-US" altLang="ko-KR" b="1" dirty="0" smtClean="0"/>
              <a:t> 1 - 2. </a:t>
            </a:r>
            <a:r>
              <a:rPr lang="ko-KR" altLang="en-US" b="1" dirty="0" smtClean="0"/>
              <a:t>마인드맵</a:t>
            </a:r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pPr algn="ctr">
              <a:buNone/>
            </a:pPr>
            <a:r>
              <a:rPr lang="en-US" altLang="ko-KR" b="1" dirty="0" smtClean="0"/>
              <a:t> 1 - 3. </a:t>
            </a:r>
            <a:r>
              <a:rPr lang="ko-KR" altLang="en-US" b="1" dirty="0" smtClean="0"/>
              <a:t>요구사항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상세보기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문의하기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- Detail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16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8 – 3 - 11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02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관리자가 작성된 글의 내용을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02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관리자가 문의하기 게시판의 글 제목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02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1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0225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79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삭제 버튼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글 </a:t>
                      </a:r>
                      <a:r>
                        <a:rPr lang="ko-KR" altLang="en-US" sz="1400" b="1" dirty="0" err="1" smtClean="0"/>
                        <a:t>삭제후</a:t>
                      </a:r>
                      <a:r>
                        <a:rPr lang="ko-KR" altLang="en-US" sz="1400" b="1" dirty="0" smtClean="0"/>
                        <a:t> 관리자에 대한</a:t>
                      </a:r>
                      <a:r>
                        <a:rPr lang="ko-KR" altLang="en-US" sz="1400" b="1" baseline="0" dirty="0" smtClean="0"/>
                        <a:t> </a:t>
                      </a:r>
                      <a:endParaRPr lang="en-US" altLang="ko-KR" sz="1400" b="1" baseline="0" dirty="0" smtClean="0"/>
                    </a:p>
                    <a:p>
                      <a:pPr algn="ctr" latinLnBrk="1"/>
                      <a:r>
                        <a:rPr lang="ko-KR" altLang="en-US" sz="1400" b="1" baseline="0" dirty="0" smtClean="0"/>
                        <a:t>문의하기 게시판 제공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6022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답변 버튼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Reply</a:t>
                      </a:r>
                      <a:r>
                        <a:rPr lang="ko-KR" altLang="en-US" sz="1500" b="1" dirty="0" smtClean="0"/>
                        <a:t> 페이지</a:t>
                      </a:r>
                      <a:r>
                        <a:rPr lang="ko-KR" altLang="en-US" sz="1500" b="1" baseline="0" dirty="0" smtClean="0"/>
                        <a:t>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25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뒤로 가기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관리자에 대한 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baseline="0" dirty="0" smtClean="0"/>
                        <a:t>문의하기 게시판 제공</a:t>
                      </a:r>
                      <a:endParaRPr lang="en-US" altLang="ko-KR" sz="1500" b="1" baseline="0" dirty="0" smtClean="0"/>
                    </a:p>
                  </a:txBody>
                  <a:tcPr anchor="ctr"/>
                </a:tc>
              </a:tr>
              <a:tr h="6022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상세보기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문의하기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- Reply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11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8 – 3 - 12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7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문의하기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게시판에 선택한 글에 대한 답변 작성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7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관리자가 선택한 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에서 답변 버튼 클릭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7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701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17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작성 </a:t>
                      </a:r>
                      <a:r>
                        <a:rPr lang="ko-KR" altLang="en-US" sz="1500" b="1" dirty="0" smtClean="0"/>
                        <a:t>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글 작성 후 </a:t>
                      </a:r>
                      <a:r>
                        <a:rPr lang="ko-KR" altLang="en-US" sz="1500" b="1" baseline="0" dirty="0" smtClean="0"/>
                        <a:t>작성한 글의 </a:t>
                      </a:r>
                      <a:endParaRPr lang="en-US" altLang="ko-KR" sz="1500" b="1" baseline="0" dirty="0" smtClean="0"/>
                    </a:p>
                    <a:p>
                      <a:pPr algn="ctr" latinLnBrk="1"/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 제공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817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뒤로가기</a:t>
                      </a:r>
                      <a:r>
                        <a:rPr lang="ko-KR" altLang="en-US" sz="1500" b="1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글의 관리자에 대한</a:t>
                      </a:r>
                      <a:r>
                        <a:rPr lang="en-US" altLang="ko-KR" sz="1500" b="1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500" b="1" dirty="0" smtClean="0"/>
                        <a:t>Detail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dirty="0" smtClean="0"/>
                        <a:t>페이지</a:t>
                      </a:r>
                      <a:r>
                        <a:rPr lang="ko-KR" altLang="en-US" sz="1500" b="1" baseline="0" dirty="0" smtClean="0"/>
                        <a:t> 제공</a:t>
                      </a:r>
                      <a:endParaRPr lang="ko-KR" altLang="en-US" sz="1500" b="1" dirty="0" smtClean="0"/>
                    </a:p>
                  </a:txBody>
                  <a:tcPr anchor="ctr"/>
                </a:tc>
              </a:tr>
              <a:tr h="5970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970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제목</a:t>
                      </a:r>
                      <a:r>
                        <a:rPr lang="en-US" altLang="ko-KR" sz="1500" b="1" dirty="0" smtClean="0"/>
                        <a:t>,  </a:t>
                      </a:r>
                      <a:r>
                        <a:rPr lang="ko-KR" altLang="en-US" sz="1500" b="1" dirty="0" smtClean="0"/>
                        <a:t>내용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항목에 대한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결제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87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9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5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상세 결제 내용을 확인 후 결제 기능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5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예약 정보 선택 후 예약하기 버튼 클릭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5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151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098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결제하기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ko-KR" altLang="en-US" sz="1500" b="1" baseline="0" dirty="0" smtClean="0"/>
                        <a:t>결제완료 메시지 창 확인 후</a:t>
                      </a:r>
                      <a:endParaRPr lang="en-US" altLang="ko-KR" sz="1500" b="1" baseline="0" dirty="0" smtClean="0"/>
                    </a:p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ko-KR" altLang="en-US" sz="1500" b="1" baseline="0" dirty="0" smtClean="0"/>
                        <a:t>마이 페이지의 </a:t>
                      </a:r>
                      <a:endParaRPr lang="en-US" altLang="ko-KR" sz="1500" b="1" baseline="0" dirty="0" smtClean="0"/>
                    </a:p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ko-KR" altLang="en-US" sz="1500" b="1" baseline="0" dirty="0" smtClean="0"/>
                        <a:t>예약 및 결제내역 페이지로 이동</a:t>
                      </a:r>
                      <a:endParaRPr lang="en-US" altLang="ko-KR" sz="1500" b="1" baseline="0" dirty="0" smtClean="0"/>
                    </a:p>
                  </a:txBody>
                  <a:tcPr anchor="ctr"/>
                </a:tc>
              </a:tr>
              <a:tr h="5151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취소 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ko-KR" altLang="en-US" sz="1500" b="1" baseline="0" dirty="0" smtClean="0"/>
                        <a:t>메인 페이지로 이동</a:t>
                      </a:r>
                      <a:endParaRPr lang="en-US" altLang="ko-KR" sz="1500" b="1" baseline="0" dirty="0" smtClean="0"/>
                    </a:p>
                  </a:txBody>
                  <a:tcPr anchor="ctr"/>
                </a:tc>
              </a:tr>
              <a:tr h="5151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151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카드 번호 형식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151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카드 번호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테마별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펜션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91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10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9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원하는 지역 내 테마로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검색이 가능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9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테마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클릭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9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테마 검색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9064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91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지역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선택 지역 내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해당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페이지로 이동 </a:t>
                      </a:r>
                      <a:endParaRPr lang="ko-KR" altLang="en-US" sz="1500" dirty="0"/>
                    </a:p>
                  </a:txBody>
                  <a:tcPr anchor="ctr"/>
                </a:tc>
              </a:tr>
              <a:tr h="6914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테마 아이콘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선택한 지역</a:t>
                      </a:r>
                      <a:r>
                        <a:rPr lang="ko-KR" altLang="en-US" sz="1500" b="1" baseline="0" dirty="0" smtClean="0"/>
                        <a:t> 내 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테마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914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사진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상세보기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906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914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선택 지역에 등록된 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테마 </a:t>
                      </a:r>
                      <a:r>
                        <a:rPr lang="ko-KR" altLang="en-US" sz="1500" b="1" dirty="0" err="1" smtClean="0"/>
                        <a:t>펜션이</a:t>
                      </a:r>
                      <a:r>
                        <a:rPr lang="ko-KR" altLang="en-US" sz="1500" b="1" dirty="0" smtClean="0"/>
                        <a:t> 없을</a:t>
                      </a:r>
                      <a:r>
                        <a:rPr lang="ko-KR" altLang="en-US" sz="1500" b="1" baseline="0" dirty="0" smtClean="0"/>
                        <a:t>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추천 </a:t>
            </a:r>
            <a:r>
              <a:rPr lang="ko-KR" altLang="en-US" b="1" dirty="0" err="1" smtClean="0"/>
              <a:t>펜션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599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33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관리자가 승인한 추천 </a:t>
                      </a:r>
                      <a:r>
                        <a:rPr lang="ko-KR" altLang="en-US" sz="1500" b="1" dirty="0" err="1" smtClean="0"/>
                        <a:t>펜션들을</a:t>
                      </a:r>
                      <a:r>
                        <a:rPr lang="ko-KR" altLang="en-US" sz="1500" b="1" dirty="0" smtClean="0"/>
                        <a:t>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추천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1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사진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</a:t>
                      </a:r>
                      <a:r>
                        <a:rPr lang="ko-KR" altLang="en-US" sz="1500" b="1" dirty="0" err="1" smtClean="0"/>
                        <a:t>펜션에</a:t>
                      </a:r>
                      <a:r>
                        <a:rPr lang="ko-KR" altLang="en-US" sz="1500" b="1" dirty="0" smtClean="0"/>
                        <a:t> 대한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상세보기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커뮤니티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비회원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599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33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12 – 1 - 1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회원들이 자유롭게 사용할 수 있는 게시판 제공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비회원이 커뮤니티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비회원에 대한</a:t>
                      </a:r>
                      <a:r>
                        <a:rPr lang="ko-KR" altLang="en-US" sz="1500" b="1" baseline="0" dirty="0" smtClean="0"/>
                        <a:t> 커뮤니티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1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제목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비회원에</a:t>
                      </a:r>
                      <a:r>
                        <a:rPr lang="ko-KR" altLang="en-US" sz="1500" b="1" baseline="0" dirty="0" smtClean="0"/>
                        <a:t> 대한 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baseline="0" dirty="0" smtClean="0"/>
                        <a:t>해당 글의 </a:t>
                      </a:r>
                      <a:r>
                        <a:rPr lang="en-US" altLang="ko-KR" sz="1500" b="1" baseline="0" dirty="0" smtClean="0"/>
                        <a:t>Detail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600" b="1" dirty="0" smtClean="0"/>
              <a:t>1-3.</a:t>
            </a:r>
            <a:r>
              <a:rPr lang="ko-KR" altLang="en-US" sz="3600" b="1" dirty="0" smtClean="0"/>
              <a:t> 요구사항 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커뮤니티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r>
              <a:rPr lang="en-US" altLang="ko-KR" sz="3600" b="1" dirty="0" smtClean="0"/>
              <a:t>( </a:t>
            </a:r>
            <a:r>
              <a:rPr lang="ko-KR" altLang="en-US" sz="3600" b="1" dirty="0" smtClean="0"/>
              <a:t>비회원 </a:t>
            </a:r>
            <a:r>
              <a:rPr lang="en-US" altLang="ko-KR" sz="3600" b="1" dirty="0" smtClean="0"/>
              <a:t>– Detail )</a:t>
            </a:r>
            <a:endParaRPr lang="ko-KR" altLang="en-US" sz="36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599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33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12 -</a:t>
                      </a:r>
                      <a:r>
                        <a:rPr lang="en-US" altLang="ko-KR" sz="2400" b="1" baseline="0" dirty="0" smtClean="0"/>
                        <a:t> 1 - 2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비회원이</a:t>
                      </a:r>
                      <a:r>
                        <a:rPr lang="ko-KR" altLang="en-US" sz="1500" b="1" baseline="0" dirty="0" smtClean="0"/>
                        <a:t> 선택한 글의 내용을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비회원이 커뮤니티 게시판에서 글 제목 클릭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1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비회원에 대한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커뮤니티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커뮤니티</a:t>
            </a:r>
            <a:r>
              <a:rPr lang="en-US" altLang="ko-KR" b="1" dirty="0" smtClean="0"/>
              <a:t>( </a:t>
            </a:r>
            <a:r>
              <a:rPr lang="ko-KR" altLang="en-US" b="1" dirty="0" smtClean="0"/>
              <a:t>회원 </a:t>
            </a:r>
            <a:r>
              <a:rPr lang="en-US" altLang="ko-KR" b="1" dirty="0" smtClean="0"/>
              <a:t>) 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599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33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12 – 2</a:t>
                      </a:r>
                      <a:r>
                        <a:rPr lang="en-US" altLang="ko-KR" sz="2400" b="1" baseline="0" dirty="0" smtClean="0"/>
                        <a:t>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회원들이 자유롭게 사용할 수 있는 게시판 제공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커뮤니티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회원에</a:t>
                      </a:r>
                      <a:r>
                        <a:rPr lang="ko-KR" altLang="en-US" sz="1500" b="1" baseline="0" dirty="0" smtClean="0"/>
                        <a:t> 대한 커뮤니티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1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제목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회원에</a:t>
                      </a:r>
                      <a:r>
                        <a:rPr lang="ko-KR" altLang="en-US" sz="1500" b="1" baseline="0" dirty="0" smtClean="0"/>
                        <a:t> 대한 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baseline="0" dirty="0" smtClean="0"/>
                        <a:t>해당 글의 </a:t>
                      </a:r>
                      <a:r>
                        <a:rPr lang="en-US" altLang="ko-KR" sz="1500" b="1" baseline="0" dirty="0" smtClean="0"/>
                        <a:t>Detail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쓰기 버튼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커뮤니티</a:t>
                      </a:r>
                      <a:r>
                        <a:rPr lang="en-US" altLang="ko-KR" sz="1500" b="1" dirty="0" smtClean="0"/>
                        <a:t> Write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7524" y="-90264"/>
            <a:ext cx="8676964" cy="1143000"/>
          </a:xfrm>
        </p:spPr>
        <p:txBody>
          <a:bodyPr>
            <a:noAutofit/>
          </a:bodyPr>
          <a:lstStyle/>
          <a:p>
            <a:r>
              <a:rPr lang="en-US" altLang="ko-KR" sz="3600" b="1" dirty="0" smtClean="0"/>
              <a:t>1-3.</a:t>
            </a:r>
            <a:r>
              <a:rPr lang="ko-KR" altLang="en-US" sz="3600" b="1" dirty="0" smtClean="0"/>
              <a:t> 요구사항 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커뮤니티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r>
              <a:rPr lang="en-US" altLang="ko-KR" sz="3600" b="1" dirty="0" smtClean="0"/>
              <a:t>( </a:t>
            </a:r>
            <a:r>
              <a:rPr lang="ko-KR" altLang="en-US" sz="3600" b="1" dirty="0" smtClean="0"/>
              <a:t>회원 </a:t>
            </a:r>
            <a:r>
              <a:rPr lang="en-US" altLang="ko-KR" sz="3600" b="1" dirty="0" smtClean="0"/>
              <a:t>– Detail )</a:t>
            </a:r>
            <a:endParaRPr lang="ko-KR" altLang="en-US" sz="36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599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33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12 - 2</a:t>
                      </a:r>
                      <a:r>
                        <a:rPr lang="en-US" altLang="ko-KR" sz="2400" b="1" baseline="0" dirty="0" smtClean="0"/>
                        <a:t>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커뮤니티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게시판에서 선택한 글 내용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커뮤니티에서 게시판의 글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답변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Reply</a:t>
                      </a:r>
                      <a:r>
                        <a:rPr lang="ko-KR" altLang="en-US" sz="1500" b="1" dirty="0" smtClean="0"/>
                        <a:t>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1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회원에 대한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커뮤니티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페이지로 이동</a:t>
                      </a:r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107686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600" b="1" dirty="0" smtClean="0"/>
              <a:t>1-3.</a:t>
            </a:r>
            <a:r>
              <a:rPr lang="ko-KR" altLang="en-US" sz="3600" b="1" dirty="0" smtClean="0"/>
              <a:t> 요구사항 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커뮤니티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r>
              <a:rPr lang="en-US" altLang="ko-KR" sz="3600" b="1" dirty="0" smtClean="0"/>
              <a:t>( </a:t>
            </a:r>
            <a:r>
              <a:rPr lang="ko-KR" altLang="en-US" sz="3600" b="1" dirty="0" smtClean="0"/>
              <a:t>회원 </a:t>
            </a:r>
            <a:r>
              <a:rPr lang="en-US" altLang="ko-KR" sz="3600" b="1" dirty="0" smtClean="0"/>
              <a:t>– Write )</a:t>
            </a:r>
            <a:endParaRPr lang="ko-KR" altLang="en-US" sz="36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9661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08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12</a:t>
                      </a:r>
                      <a:r>
                        <a:rPr lang="en-US" altLang="ko-KR" sz="2400" b="1" baseline="0" dirty="0" smtClean="0"/>
                        <a:t> – 2 - 3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커뮤니티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게시판에 글 작성을 위한 말머리</a:t>
                      </a:r>
                      <a:r>
                        <a:rPr lang="en-US" altLang="ko-KR" sz="1500" b="1" baseline="0" dirty="0" smtClean="0"/>
                        <a:t>, </a:t>
                      </a:r>
                      <a:r>
                        <a:rPr lang="ko-KR" altLang="en-US" sz="1500" b="1" baseline="0" dirty="0" smtClean="0"/>
                        <a:t>제목</a:t>
                      </a:r>
                      <a:r>
                        <a:rPr lang="en-US" altLang="ko-KR" sz="1500" b="1" baseline="0" dirty="0" smtClean="0"/>
                        <a:t>, </a:t>
                      </a:r>
                      <a:r>
                        <a:rPr lang="ko-KR" altLang="en-US" sz="1500" b="1" baseline="0" dirty="0" smtClean="0"/>
                        <a:t>내용 입력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커뮤니티에서 글 쓰기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670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06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말머리 선택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자유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이용후기 중 선택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506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파일 업로드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파일 업로드 가능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510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글 작성 후 목록으로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691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목록 </a:t>
                      </a:r>
                      <a:r>
                        <a:rPr lang="ko-KR" altLang="en-US" sz="1500" b="1" dirty="0" smtClean="0"/>
                        <a:t>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회원에 대한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커뮤니티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페이지로 이동</a:t>
                      </a:r>
                    </a:p>
                  </a:txBody>
                  <a:tcPr anchor="ctr"/>
                </a:tc>
              </a:tr>
              <a:tr h="5067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067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baseline="0" dirty="0" smtClean="0"/>
                        <a:t>3-1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제목</a:t>
                      </a:r>
                      <a:r>
                        <a:rPr lang="en-US" altLang="ko-KR" sz="1500" b="1" dirty="0" smtClean="0"/>
                        <a:t>,  </a:t>
                      </a:r>
                      <a:r>
                        <a:rPr lang="ko-KR" altLang="en-US" sz="1500" b="1" dirty="0" smtClean="0"/>
                        <a:t>내용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항목에 대한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067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이미지 외 파일 업로드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항목에 대한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 – 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ko-KR" sz="2900" b="1" dirty="0" smtClean="0"/>
              <a:t> </a:t>
            </a:r>
            <a:r>
              <a:rPr lang="ko-KR" altLang="en-US" sz="2900" b="1" dirty="0" smtClean="0"/>
              <a:t>여행에 있어서 숙박시설은 단순한 숙박의 목적보다 큰 비중을 차지하게 되었습니다</a:t>
            </a:r>
            <a:r>
              <a:rPr lang="en-US" altLang="ko-KR" sz="2900" b="1" dirty="0" smtClean="0"/>
              <a:t>.</a:t>
            </a:r>
          </a:p>
          <a:p>
            <a:pPr>
              <a:buNone/>
            </a:pPr>
            <a:r>
              <a:rPr lang="ko-KR" altLang="en-US" sz="2900" b="1" dirty="0" smtClean="0"/>
              <a:t>   이에 따라 </a:t>
            </a:r>
            <a:r>
              <a:rPr lang="ko-KR" altLang="en-US" sz="2900" b="1" dirty="0" err="1" smtClean="0"/>
              <a:t>펜션주는</a:t>
            </a:r>
            <a:r>
              <a:rPr lang="ko-KR" altLang="en-US" sz="2900" b="1" dirty="0" smtClean="0"/>
              <a:t> 홍보를 하고 싶어하고 고객은 보다 쉽고 편하게  </a:t>
            </a:r>
            <a:r>
              <a:rPr lang="ko-KR" altLang="en-US" sz="2900" b="1" dirty="0" err="1" smtClean="0"/>
              <a:t>펜션을</a:t>
            </a:r>
            <a:r>
              <a:rPr lang="ko-KR" altLang="en-US" sz="2900" b="1" dirty="0" smtClean="0"/>
              <a:t> 이용할 수 있도록 하는 중계 역할의 사이트가 필요로 하게 되었습니다</a:t>
            </a:r>
            <a:r>
              <a:rPr lang="en-US" altLang="ko-KR" sz="2900" b="1" dirty="0" smtClean="0"/>
              <a:t>.</a:t>
            </a:r>
          </a:p>
          <a:p>
            <a:pPr>
              <a:buNone/>
            </a:pPr>
            <a:r>
              <a:rPr lang="ko-KR" altLang="en-US" sz="2900" b="1" dirty="0" smtClean="0"/>
              <a:t> 사이트 제작을 통하여 웹 구조에 대한 설계</a:t>
            </a:r>
            <a:r>
              <a:rPr lang="en-US" altLang="ko-KR" sz="2900" b="1" dirty="0" smtClean="0"/>
              <a:t>,</a:t>
            </a:r>
            <a:r>
              <a:rPr lang="ko-KR" altLang="en-US" sz="2900" b="1" dirty="0"/>
              <a:t> </a:t>
            </a:r>
            <a:r>
              <a:rPr lang="ko-KR" altLang="en-US" sz="2900" b="1" dirty="0" smtClean="0"/>
              <a:t>정보의 효율적 이동</a:t>
            </a:r>
            <a:r>
              <a:rPr lang="en-US" altLang="ko-KR" sz="2900" b="1" dirty="0" smtClean="0"/>
              <a:t>,</a:t>
            </a:r>
            <a:r>
              <a:rPr lang="ko-KR" altLang="en-US" sz="2900" b="1" dirty="0" smtClean="0"/>
              <a:t> </a:t>
            </a:r>
            <a:r>
              <a:rPr lang="en-US" altLang="ko-KR" sz="2900" b="1" dirty="0" smtClean="0"/>
              <a:t>Spring</a:t>
            </a:r>
            <a:r>
              <a:rPr lang="ko-KR" altLang="en-US" sz="2900" b="1" dirty="0" smtClean="0"/>
              <a:t> </a:t>
            </a:r>
            <a:r>
              <a:rPr lang="en-US" altLang="ko-KR" sz="2900" b="1" dirty="0" smtClean="0"/>
              <a:t>MVC </a:t>
            </a:r>
            <a:r>
              <a:rPr lang="ko-KR" altLang="en-US" sz="2900" b="1" dirty="0" smtClean="0"/>
              <a:t>기법</a:t>
            </a:r>
            <a:r>
              <a:rPr lang="en-US" altLang="ko-KR" sz="2900" b="1" dirty="0" smtClean="0"/>
              <a:t>,</a:t>
            </a:r>
            <a:r>
              <a:rPr lang="ko-KR" altLang="en-US" sz="2900" b="1" dirty="0" smtClean="0"/>
              <a:t> </a:t>
            </a:r>
            <a:r>
              <a:rPr lang="en-US" altLang="ko-KR" sz="2900" b="1" dirty="0" smtClean="0"/>
              <a:t>java script</a:t>
            </a:r>
            <a:r>
              <a:rPr lang="ko-KR" altLang="en-US" sz="2900" b="1" dirty="0" smtClean="0"/>
              <a:t>의</a:t>
            </a:r>
            <a:r>
              <a:rPr lang="en-US" altLang="ko-KR" sz="2900" b="1" dirty="0" smtClean="0"/>
              <a:t> </a:t>
            </a:r>
            <a:r>
              <a:rPr lang="ko-KR" altLang="en-US" sz="2900" b="1" dirty="0" smtClean="0"/>
              <a:t>활용 능력 향상과 이해력을 증진시킬 수 있었습니다</a:t>
            </a:r>
            <a:r>
              <a:rPr lang="en-US" altLang="ko-KR" sz="2900" b="1" dirty="0" smtClean="0"/>
              <a:t>.</a:t>
            </a:r>
            <a:r>
              <a:rPr lang="ko-KR" altLang="en-US" sz="2900" b="1" dirty="0" smtClean="0"/>
              <a:t> </a:t>
            </a:r>
            <a:endParaRPr lang="ko-KR" altLang="en-US" sz="29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113247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600" b="1" dirty="0" smtClean="0"/>
              <a:t>1-3.</a:t>
            </a:r>
            <a:r>
              <a:rPr lang="ko-KR" altLang="en-US" sz="3600" b="1" dirty="0" smtClean="0"/>
              <a:t> 요구사항 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커뮤니티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r>
              <a:rPr lang="en-US" altLang="ko-KR" sz="3600" b="1" dirty="0" smtClean="0"/>
              <a:t>( </a:t>
            </a:r>
            <a:r>
              <a:rPr lang="ko-KR" altLang="en-US" sz="3600" b="1" dirty="0" smtClean="0"/>
              <a:t>회원 </a:t>
            </a:r>
            <a:r>
              <a:rPr lang="en-US" altLang="ko-KR" sz="3600" b="1" dirty="0" smtClean="0"/>
              <a:t>– Reply )</a:t>
            </a:r>
            <a:endParaRPr lang="ko-KR" altLang="en-US" sz="36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5999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41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12 - 2</a:t>
                      </a:r>
                      <a:r>
                        <a:rPr lang="en-US" altLang="ko-KR" sz="2400" b="1" baseline="0" dirty="0" smtClean="0"/>
                        <a:t> - 4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1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커뮤니티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게시판에 선택한 글에 대한 답변 작성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1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선택한 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에서 답변 클릭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1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116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0854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글 작성 후 해당 글의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766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회원에 대한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커뮤니티 페이지로 이동</a:t>
                      </a:r>
                    </a:p>
                  </a:txBody>
                  <a:tcPr anchor="ctr"/>
                </a:tc>
              </a:tr>
              <a:tr h="56116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6116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제목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내용</a:t>
                      </a:r>
                      <a:r>
                        <a:rPr lang="ko-KR" altLang="en-US" sz="1500" b="1" baseline="0" dirty="0" smtClean="0"/>
                        <a:t>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항목에 대한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77243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600" b="1" dirty="0" smtClean="0"/>
              <a:t>1-3.</a:t>
            </a:r>
            <a:r>
              <a:rPr lang="ko-KR" altLang="en-US" sz="3600" b="1" dirty="0" smtClean="0"/>
              <a:t> 요구사항 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커뮤니티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r>
              <a:rPr lang="en-US" altLang="ko-KR" sz="3600" b="1" dirty="0" smtClean="0"/>
              <a:t>( </a:t>
            </a:r>
            <a:r>
              <a:rPr lang="ko-KR" altLang="en-US" sz="3600" b="1" dirty="0" smtClean="0"/>
              <a:t>작성자 </a:t>
            </a:r>
            <a:r>
              <a:rPr lang="en-US" altLang="ko-KR" sz="3600" b="1" dirty="0" smtClean="0"/>
              <a:t>– Detail )</a:t>
            </a:r>
            <a:endParaRPr lang="ko-KR" altLang="en-US" sz="36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096344"/>
                <a:gridCol w="3406018"/>
              </a:tblGrid>
              <a:tr h="54117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12</a:t>
                      </a:r>
                      <a:r>
                        <a:rPr lang="en-US" altLang="ko-KR" sz="2400" b="1" baseline="0" dirty="0" smtClean="0"/>
                        <a:t> - 3 - 1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5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자신이 작성한 글의 내용을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5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커뮤니티 </a:t>
                      </a:r>
                      <a:r>
                        <a:rPr lang="ko-KR" altLang="en-US" sz="1500" b="1" dirty="0" err="1" smtClean="0"/>
                        <a:t>게신판에서</a:t>
                      </a:r>
                      <a:r>
                        <a:rPr lang="ko-KR" altLang="en-US" sz="1500" b="1" dirty="0" smtClean="0"/>
                        <a:t> 자신이 작성한 글을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5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1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551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085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수정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(</a:t>
                      </a:r>
                      <a:r>
                        <a:rPr lang="ko-KR" altLang="en-US" sz="1500" b="1" dirty="0" smtClean="0"/>
                        <a:t>원본 글 내용을 가진</a:t>
                      </a:r>
                      <a:r>
                        <a:rPr lang="en-US" altLang="ko-KR" sz="1500" b="1" dirty="0" smtClean="0"/>
                        <a:t>)</a:t>
                      </a:r>
                    </a:p>
                    <a:p>
                      <a:pPr algn="ctr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Modify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085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삭제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삭제 메시지 창 확인 후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회원에 대한 커뮤니티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15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회원에 대한 커뮤니티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155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085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답변이 존재할 경우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원본 글 제목에 삭제문구 적용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algn="ctr"/>
                      <a:r>
                        <a:rPr lang="ko-KR" altLang="en-US" sz="1500" b="1" dirty="0" smtClean="0"/>
                        <a:t>답변은 정상 적용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113247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600" b="1" dirty="0" smtClean="0"/>
              <a:t>1-3.</a:t>
            </a:r>
            <a:r>
              <a:rPr lang="ko-KR" altLang="en-US" sz="3600" b="1" dirty="0" smtClean="0"/>
              <a:t> 요구사항 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커뮤니티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r>
              <a:rPr lang="en-US" altLang="ko-KR" sz="3600" b="1" dirty="0" smtClean="0"/>
              <a:t>( </a:t>
            </a:r>
            <a:r>
              <a:rPr lang="ko-KR" altLang="en-US" sz="3600" b="1" dirty="0" smtClean="0"/>
              <a:t>작성자 </a:t>
            </a:r>
            <a:r>
              <a:rPr lang="en-US" altLang="ko-KR" sz="3600" b="1" dirty="0" smtClean="0"/>
              <a:t>– Modify )</a:t>
            </a:r>
            <a:endParaRPr lang="ko-KR" altLang="en-US" sz="36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9018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3799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12</a:t>
                      </a:r>
                      <a:r>
                        <a:rPr lang="en-US" altLang="ko-KR" sz="2400" b="1" baseline="0" dirty="0" smtClean="0"/>
                        <a:t> - 3 - 2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21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자신이 작성 글</a:t>
                      </a:r>
                      <a:r>
                        <a:rPr lang="ko-KR" altLang="en-US" sz="1500" b="1" baseline="0" dirty="0" smtClean="0"/>
                        <a:t> 내용을 수정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21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회원이 커뮤니티 게시판에서 자신이 작성한 글의 </a:t>
                      </a:r>
                      <a:r>
                        <a:rPr lang="en-US" altLang="ko-KR" sz="1500" b="1" baseline="0" dirty="0" smtClean="0"/>
                        <a:t>Detail</a:t>
                      </a:r>
                      <a:r>
                        <a:rPr lang="ko-KR" altLang="en-US" sz="1500" b="1" baseline="0" dirty="0" smtClean="0"/>
                        <a:t>에서 수정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2171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21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말머리 선택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자유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이용후기 중 선택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521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파일 업로드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파일 업로드 가능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5066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수정 완료 후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목록으로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712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회원에 대한 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커뮤니티</a:t>
                      </a:r>
                      <a:r>
                        <a:rPr lang="ko-KR" altLang="en-US" sz="1500" b="1" baseline="0" dirty="0" smtClean="0"/>
                        <a:t>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123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123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기존 파일 삭제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새 파일 추가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커뮤니티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599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33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12 – 4 - 1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회원들이 자유롭게 사용할 수 있는 게시판 제공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관리자가 커뮤니티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관리자에 대한 커뮤니티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7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1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제목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관리자에</a:t>
                      </a:r>
                      <a:r>
                        <a:rPr lang="ko-KR" altLang="en-US" sz="1500" b="1" baseline="0" dirty="0" smtClean="0"/>
                        <a:t> 대한 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baseline="0" dirty="0" smtClean="0"/>
                        <a:t>해당 글의 </a:t>
                      </a:r>
                      <a:r>
                        <a:rPr lang="en-US" altLang="ko-KR" sz="1500" b="1" baseline="0" dirty="0" smtClean="0"/>
                        <a:t>Detail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 smtClean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600" b="1" dirty="0" smtClean="0"/>
              <a:t>1-3.</a:t>
            </a:r>
            <a:r>
              <a:rPr lang="ko-KR" altLang="en-US" sz="3600" b="1" dirty="0" smtClean="0"/>
              <a:t> 요구사항 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커뮤니티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r>
              <a:rPr lang="en-US" altLang="ko-KR" sz="3600" b="1" dirty="0" smtClean="0"/>
              <a:t>( </a:t>
            </a:r>
            <a:r>
              <a:rPr lang="ko-KR" altLang="en-US" sz="3600" b="1" dirty="0" smtClean="0"/>
              <a:t>관리자 </a:t>
            </a:r>
            <a:r>
              <a:rPr lang="en-US" altLang="ko-KR" sz="3600" b="1" dirty="0" smtClean="0"/>
              <a:t>– Detail )</a:t>
            </a:r>
            <a:endParaRPr lang="ko-KR" altLang="en-US" sz="36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998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12 - 4 –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8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관리자가 작성된 글의 내용을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8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관리자가 커뮤니티게시판에서 글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88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1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8851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944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삭제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삭제 후 관리자에 대한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커뮤니티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885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답변</a:t>
                      </a:r>
                      <a:r>
                        <a:rPr lang="ko-KR" altLang="en-US" sz="1500" b="1" baseline="0" dirty="0" smtClean="0"/>
                        <a:t> </a:t>
                      </a:r>
                      <a:r>
                        <a:rPr lang="ko-KR" altLang="en-US" sz="1500" b="1" dirty="0" smtClean="0"/>
                        <a:t>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Reply</a:t>
                      </a:r>
                      <a:r>
                        <a:rPr lang="ko-KR" altLang="en-US" sz="1500" b="1" dirty="0" smtClean="0"/>
                        <a:t>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67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목록</a:t>
                      </a:r>
                      <a:r>
                        <a:rPr lang="ko-KR" altLang="en-US" sz="1500" b="1" baseline="0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관리자에 대한 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baseline="0" dirty="0" smtClean="0"/>
                        <a:t>커뮤니티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8851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670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답변이 존재할 경우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원본 글 제목에 삭제문구 적용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algn="ctr"/>
                      <a:r>
                        <a:rPr lang="ko-KR" altLang="en-US" sz="1500" b="1" dirty="0" smtClean="0"/>
                        <a:t>답변은 정상 적용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113247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600" b="1" dirty="0" smtClean="0"/>
              <a:t>1-3.</a:t>
            </a:r>
            <a:r>
              <a:rPr lang="ko-KR" altLang="en-US" sz="3600" b="1" dirty="0" smtClean="0"/>
              <a:t> 요구사항 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커뮤니티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r>
              <a:rPr lang="en-US" altLang="ko-KR" sz="3600" b="1" dirty="0" smtClean="0"/>
              <a:t>( </a:t>
            </a:r>
            <a:r>
              <a:rPr lang="ko-KR" altLang="en-US" sz="3600" b="1" dirty="0" smtClean="0"/>
              <a:t>관리자 </a:t>
            </a:r>
            <a:r>
              <a:rPr lang="en-US" altLang="ko-KR" sz="3600" b="1" dirty="0" smtClean="0"/>
              <a:t>– Reply )</a:t>
            </a:r>
            <a:endParaRPr lang="ko-KR" altLang="en-US" sz="36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4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12 – 4 - 3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커뮤니티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게시판에 선택한 글에 대한 답변 작성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관리자가 선택한 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에서 답변 버튼 클릭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703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099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답변작성 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답변 작성 후 목록으로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776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관리자에 대한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 커뮤니티 페이지로 이동</a:t>
                      </a:r>
                    </a:p>
                  </a:txBody>
                  <a:tcPr anchor="ctr"/>
                </a:tc>
              </a:tr>
              <a:tr h="5570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57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제목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내용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항목에 대한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고객센터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599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679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13</a:t>
                      </a:r>
                      <a:r>
                        <a:rPr lang="en-US" altLang="ko-KR" sz="2400" b="1" baseline="0" dirty="0" smtClean="0"/>
                        <a:t>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49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회사의 소개</a:t>
                      </a:r>
                      <a:r>
                        <a:rPr lang="en-US" altLang="ko-KR" sz="1500" b="1" dirty="0" smtClean="0"/>
                        <a:t>,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각종문의를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49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고객센터</a:t>
                      </a:r>
                      <a:r>
                        <a:rPr lang="ko-KR" altLang="en-US" sz="1500" b="1" baseline="0" dirty="0" smtClean="0"/>
                        <a:t> 클릭 시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49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고객센터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4900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49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회사소개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49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각종문의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49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공지사항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490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Q&amp;A</a:t>
                      </a:r>
                      <a:r>
                        <a:rPr lang="ko-KR" altLang="en-US" sz="1500" b="1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고객센터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회사소개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63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회사 연혁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오시는 길 제공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고객 센터의 회사 소개 클릭 또는 페이지 하단의 회사소개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회사 연혁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오시는 길 </a:t>
                      </a:r>
                      <a:r>
                        <a:rPr lang="ko-KR" altLang="en-US" sz="1500" b="1" baseline="0" dirty="0" smtClean="0"/>
                        <a:t>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고객센터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각종문의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63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13 - 3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가맹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광고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홈페이지 제작 문의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고객센터의 각종 문의 클릭 또는 페이지 하단의 각종 문의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대표전화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메일 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공지사항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비회원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일반회원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39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4 –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비회원과 일반회원이 공지사항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비회원과 일반회원이 고객센터의 공지사항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3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글 제목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비회원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일반회원에 대한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 – 2. </a:t>
            </a:r>
            <a:r>
              <a:rPr lang="ko-KR" altLang="en-US" dirty="0" smtClean="0"/>
              <a:t>마인드맵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340768"/>
            <a:ext cx="9108504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공지사항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비회원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일반회원 </a:t>
            </a:r>
            <a:r>
              <a:rPr lang="en-US" altLang="ko-KR" sz="3200" b="1" dirty="0" smtClean="0"/>
              <a:t>– Detail 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39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4 –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비회원과 일반회원이</a:t>
                      </a:r>
                      <a:r>
                        <a:rPr lang="ko-KR" altLang="en-US" sz="1500" b="1" baseline="0" dirty="0" smtClean="0"/>
                        <a:t> 선택한 글 내용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비회원과 일반회원이 고객센터의 공지사항 게시판에서 글 제목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3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비회원</a:t>
                      </a:r>
                      <a:r>
                        <a:rPr lang="en-US" altLang="ko-KR" sz="1500" b="1" dirty="0" smtClean="0"/>
                        <a:t>,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일반회원에 대한 </a:t>
                      </a:r>
                      <a:endParaRPr lang="en-US" altLang="ko-KR" sz="1500" b="1" baseline="0" dirty="0" smtClean="0"/>
                    </a:p>
                    <a:p>
                      <a:pPr algn="ctr" latinLnBrk="1"/>
                      <a:r>
                        <a:rPr lang="ko-KR" altLang="en-US" sz="1500" b="1" baseline="0" dirty="0" smtClean="0"/>
                        <a:t>공지사항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공지사항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57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4 - 3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관리자가 공지사항</a:t>
                      </a:r>
                      <a:r>
                        <a:rPr lang="ko-KR" altLang="en-US" sz="1500" b="1" baseline="0" dirty="0" smtClean="0"/>
                        <a:t>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관리자가 고객센터의 공지사항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관리자에 대한 공지사항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5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3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게시판의 글 제목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관리자에 대한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623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글 쓰기 버튼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공지사항 </a:t>
                      </a:r>
                      <a:r>
                        <a:rPr lang="en-US" altLang="ko-KR" sz="1500" b="1" dirty="0" smtClean="0"/>
                        <a:t>Write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3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공지사항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– Detail 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4415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4 - 4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75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관리자가 공지사항</a:t>
                      </a:r>
                      <a:r>
                        <a:rPr lang="ko-KR" altLang="en-US" sz="1500" b="1" baseline="0" dirty="0" smtClean="0"/>
                        <a:t>의 글 내용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75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관리자가 고객센터의 </a:t>
                      </a:r>
                      <a:r>
                        <a:rPr lang="ko-KR" altLang="en-US" sz="1500" b="1" baseline="0" dirty="0" smtClean="0"/>
                        <a:t>공지사항 게시판에서 글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75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758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36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수정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baseline="0" dirty="0" smtClean="0"/>
                        <a:t>(</a:t>
                      </a:r>
                      <a:r>
                        <a:rPr lang="ko-KR" altLang="en-US" sz="1500" b="1" baseline="0" dirty="0" smtClean="0"/>
                        <a:t>원본 글 내용 가진</a:t>
                      </a:r>
                      <a:r>
                        <a:rPr lang="en-US" altLang="ko-KR" sz="1500" b="1" baseline="0" dirty="0" smtClean="0"/>
                        <a:t>)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Modify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en-US" altLang="ko-KR" sz="1500" b="1" baseline="0" dirty="0" smtClean="0"/>
                    </a:p>
                  </a:txBody>
                  <a:tcPr anchor="ctr"/>
                </a:tc>
              </a:tr>
              <a:tr h="10433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삭제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삭제 후 관리자에 대한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공지사항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36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관리자에 대한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공지사항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375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공지사항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– Modify 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88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4 - 5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0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관리자가 공지사항</a:t>
                      </a:r>
                      <a:r>
                        <a:rPr lang="ko-KR" altLang="en-US" sz="1500" b="1" baseline="0" dirty="0" smtClean="0"/>
                        <a:t>의 글을 수정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0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관리자가 고객센터</a:t>
                      </a:r>
                      <a:r>
                        <a:rPr lang="ko-KR" altLang="en-US" sz="1500" b="1" baseline="0" dirty="0" smtClean="0"/>
                        <a:t>의 공지사항 게시판의 글 </a:t>
                      </a:r>
                      <a:r>
                        <a:rPr lang="en-US" altLang="ko-KR" sz="1500" b="1" baseline="0" dirty="0" smtClean="0"/>
                        <a:t>Detail</a:t>
                      </a:r>
                      <a:r>
                        <a:rPr lang="ko-KR" altLang="en-US" sz="1500" b="1" baseline="0" dirty="0" smtClean="0"/>
                        <a:t>에서 수정 버튼 클릭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0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500" b="1" baseline="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044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087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수정 완료 후 관리자에 대한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7677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관리자에 대한 공지사항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604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5604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공지사항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- Write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4937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4 - 6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관리자가 공지사항</a:t>
                      </a:r>
                      <a:r>
                        <a:rPr lang="ko-KR" altLang="en-US" sz="1500" b="1" baseline="0" dirty="0" smtClean="0"/>
                        <a:t> 작성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관리자가 고객센터</a:t>
                      </a:r>
                      <a:r>
                        <a:rPr lang="ko-KR" altLang="en-US" sz="1500" b="1" baseline="0" dirty="0" smtClean="0"/>
                        <a:t>의 공지사항 게시판에서 글 쓰기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950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08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작성 완료 후 관리자에 대한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7664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관리자에 대한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공지사항 페이지로 이동</a:t>
                      </a:r>
                    </a:p>
                  </a:txBody>
                  <a:tcPr anchor="ctr"/>
                </a:tc>
              </a:tr>
              <a:tr h="5595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59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제목</a:t>
                      </a:r>
                      <a:r>
                        <a:rPr lang="en-US" altLang="ko-KR" sz="1500" b="1" dirty="0" smtClean="0"/>
                        <a:t>,  </a:t>
                      </a:r>
                      <a:r>
                        <a:rPr lang="ko-KR" altLang="en-US" sz="1500" b="1" dirty="0" smtClean="0"/>
                        <a:t>내용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항목에 대한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Q&amp;A - </a:t>
            </a:r>
            <a:r>
              <a:rPr lang="ko-KR" altLang="en-US" sz="3200" b="1" dirty="0" smtClean="0"/>
              <a:t>비회원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5 - 1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사이트 이용에 대한 문의를 하기 위한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비회원이 고객센터의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비회원에 대한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0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1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제목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비회원에</a:t>
                      </a:r>
                      <a:r>
                        <a:rPr lang="ko-KR" altLang="en-US" sz="1500" b="1" baseline="0" dirty="0" smtClean="0"/>
                        <a:t> 대한 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baseline="0" dirty="0" smtClean="0"/>
                        <a:t>해당 글의 </a:t>
                      </a:r>
                      <a:r>
                        <a:rPr lang="en-US" altLang="ko-KR" sz="1500" b="1" baseline="0" dirty="0" smtClean="0"/>
                        <a:t>Detail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52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3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Q&amp;A – </a:t>
            </a:r>
            <a:r>
              <a:rPr lang="ko-KR" altLang="en-US" sz="3200" b="1" dirty="0" smtClean="0"/>
              <a:t>비회원 </a:t>
            </a:r>
            <a:r>
              <a:rPr lang="en-US" altLang="ko-KR" sz="3200" b="1" dirty="0" smtClean="0"/>
              <a:t>- Detail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943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5 - 2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0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비회원이</a:t>
                      </a:r>
                      <a:r>
                        <a:rPr lang="ko-KR" altLang="en-US" sz="1500" b="1" baseline="0" dirty="0" smtClean="0"/>
                        <a:t> 선택한 글의 내용을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0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비회원이 고객센터의 </a:t>
                      </a:r>
                      <a:r>
                        <a:rPr lang="en-US" altLang="ko-KR" sz="1500" b="1" dirty="0" smtClean="0"/>
                        <a:t>Q&amp;A</a:t>
                      </a:r>
                      <a:r>
                        <a:rPr lang="ko-KR" altLang="en-US" sz="1500" b="1" dirty="0" smtClean="0"/>
                        <a:t> 게시판에서 글 클릭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0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002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604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목록</a:t>
                      </a:r>
                      <a:r>
                        <a:rPr lang="ko-KR" altLang="en-US" sz="1500" b="1" baseline="0" dirty="0" smtClean="0"/>
                        <a:t> </a:t>
                      </a:r>
                      <a:r>
                        <a:rPr lang="ko-KR" altLang="en-US" sz="1500" b="1" dirty="0" smtClean="0"/>
                        <a:t>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비회원에 대한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en-US" altLang="ko-KR" sz="1500" b="1" baseline="0" dirty="0" smtClean="0"/>
                        <a:t>Q&amp;A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0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50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500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Q&amp;A -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3261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5 - 3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사이트 이용에 대한 문의를 하기 위한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고객센터의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회원에 대한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38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499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제목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회원에</a:t>
                      </a:r>
                      <a:r>
                        <a:rPr lang="ko-KR" altLang="en-US" sz="1500" b="1" baseline="0" dirty="0" smtClean="0"/>
                        <a:t> 대한 해당 글의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baseline="0" dirty="0" smtClean="0"/>
                        <a:t> </a:t>
                      </a:r>
                      <a:r>
                        <a:rPr lang="en-US" altLang="ko-KR" sz="1500" b="1" baseline="0" dirty="0" smtClean="0"/>
                        <a:t>Detail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0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쓰기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Q&amp;A Write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0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03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Q&amp;A –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- Detail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3259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5 - 4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</a:t>
                      </a:r>
                      <a:r>
                        <a:rPr lang="en-US" altLang="ko-KR" sz="1500" b="1" dirty="0" smtClean="0"/>
                        <a:t>Q&amp;A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게시판에서 선택한 글 내용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고객센터의 </a:t>
                      </a:r>
                      <a:r>
                        <a:rPr lang="en-US" altLang="ko-KR" sz="1500" b="1" dirty="0" smtClean="0"/>
                        <a:t>Q&amp;A</a:t>
                      </a:r>
                      <a:r>
                        <a:rPr lang="ko-KR" altLang="en-US" sz="1500" b="1" dirty="0" smtClean="0"/>
                        <a:t>에서 게시판의 글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057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18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답변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Reply</a:t>
                      </a:r>
                      <a:r>
                        <a:rPr lang="ko-KR" altLang="en-US" sz="1500" b="1" dirty="0" smtClean="0"/>
                        <a:t>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0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회원에 대한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페이지로 이동</a:t>
                      </a:r>
                    </a:p>
                  </a:txBody>
                  <a:tcPr anchor="ctr"/>
                </a:tc>
              </a:tr>
              <a:tr h="620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 smtClean="0"/>
                    </a:p>
                  </a:txBody>
                  <a:tcPr anchor="ctr"/>
                </a:tc>
              </a:tr>
              <a:tr h="620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Q&amp;A – </a:t>
            </a:r>
            <a:r>
              <a:rPr lang="ko-KR" altLang="en-US" sz="3200" b="1" dirty="0" smtClean="0"/>
              <a:t>작성자 </a:t>
            </a:r>
            <a:r>
              <a:rPr lang="en-US" altLang="ko-KR" sz="3200" b="1" dirty="0" smtClean="0"/>
              <a:t>- Detail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039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5 - 5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자신이 작성한 글의 내용을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고객센터의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게시판에서 자신이 작성한 글을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1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537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06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수정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(</a:t>
                      </a:r>
                      <a:r>
                        <a:rPr lang="ko-KR" altLang="en-US" sz="1500" b="1" dirty="0" smtClean="0"/>
                        <a:t>원본 글 내용을 가진</a:t>
                      </a:r>
                      <a:r>
                        <a:rPr lang="en-US" altLang="ko-KR" sz="1500" b="1" dirty="0" smtClean="0"/>
                        <a:t>)</a:t>
                      </a:r>
                    </a:p>
                    <a:p>
                      <a:pPr algn="ctr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Modify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06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삭제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삭제완료 후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회원에 대한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15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회원에 대한 </a:t>
                      </a:r>
                      <a:r>
                        <a:rPr lang="en-US" altLang="ko-KR" sz="1500" b="1" baseline="0" dirty="0" smtClean="0"/>
                        <a:t>Q&amp;A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153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060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답변이 존재할 경우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원본 글 제목에 삭제문구 적용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algn="ctr"/>
                      <a:r>
                        <a:rPr lang="ko-KR" altLang="en-US" sz="1500" b="1" dirty="0" smtClean="0"/>
                        <a:t>답변은 정상 적용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Intro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63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주소를 입력할 시 제공하는 첫 화면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주소 입력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5217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로고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메인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Q&amp;A – </a:t>
            </a:r>
            <a:r>
              <a:rPr lang="ko-KR" altLang="en-US" sz="3200" b="1" dirty="0" smtClean="0"/>
              <a:t>작성자 </a:t>
            </a:r>
            <a:r>
              <a:rPr lang="en-US" altLang="ko-KR" sz="3200" b="1" dirty="0" smtClean="0"/>
              <a:t>- Modify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64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5 - 6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자신이 작성한 글 </a:t>
                      </a:r>
                      <a:r>
                        <a:rPr lang="ko-KR" altLang="en-US" sz="1500" b="1" baseline="0" dirty="0" smtClean="0"/>
                        <a:t>내용을 수정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회원이 커뮤니티 게시판에서 자신이 작성한 글의 </a:t>
                      </a:r>
                      <a:r>
                        <a:rPr lang="en-US" altLang="ko-KR" sz="1500" b="1" baseline="0" dirty="0" smtClean="0"/>
                        <a:t>Detail</a:t>
                      </a:r>
                      <a:r>
                        <a:rPr lang="ko-KR" altLang="en-US" sz="1500" b="1" baseline="0" dirty="0" smtClean="0"/>
                        <a:t>에서 수정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500" b="1" baseline="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904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0461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수정완료 후 해당 글의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7384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취소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회원에 대한 해당 글의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384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회원에 대한 커뮤니티 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3904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Q&amp;A –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– Write 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439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5 - 7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2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Q&amp;A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게시판에 글 쓰기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2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고객센터의 </a:t>
                      </a:r>
                      <a:r>
                        <a:rPr lang="en-US" altLang="ko-KR" sz="1500" b="1" dirty="0" smtClean="0"/>
                        <a:t>Q&amp;A</a:t>
                      </a:r>
                      <a:r>
                        <a:rPr lang="ko-KR" altLang="en-US" sz="1500" b="1" dirty="0" smtClean="0"/>
                        <a:t>에서 글 쓰기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2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204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129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작성완료 후 해당 글의 </a:t>
                      </a:r>
                      <a:endParaRPr lang="en-US" altLang="ko-KR" sz="1500" b="1" baseline="0" dirty="0" smtClean="0"/>
                    </a:p>
                    <a:p>
                      <a:pPr algn="ctr" latinLnBrk="1"/>
                      <a:r>
                        <a:rPr lang="en-US" altLang="ko-KR" sz="1500" b="1" baseline="0" dirty="0" smtClean="0"/>
                        <a:t>Detail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5820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목록 </a:t>
                      </a:r>
                      <a:r>
                        <a:rPr lang="ko-KR" altLang="en-US" sz="1500" b="1" dirty="0" smtClean="0"/>
                        <a:t>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회원에 대한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페이지로 이동</a:t>
                      </a:r>
                    </a:p>
                  </a:txBody>
                  <a:tcPr anchor="ctr"/>
                </a:tc>
              </a:tr>
              <a:tr h="5820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820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제목</a:t>
                      </a:r>
                      <a:r>
                        <a:rPr lang="en-US" altLang="ko-KR" sz="1500" b="1" dirty="0" smtClean="0"/>
                        <a:t>,  </a:t>
                      </a:r>
                      <a:r>
                        <a:rPr lang="ko-KR" altLang="en-US" sz="1500" b="1" dirty="0" smtClean="0"/>
                        <a:t>내용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항목에 대한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Q&amp;A –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- Reply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57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5 – 8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Q&amp;A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게시판의 선택한 글에 대한 답변 작성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회원이 고객센터의 </a:t>
                      </a:r>
                      <a:r>
                        <a:rPr lang="en-US" altLang="ko-KR" sz="1500" b="1" dirty="0" smtClean="0"/>
                        <a:t>Q&amp;A</a:t>
                      </a:r>
                      <a:r>
                        <a:rPr lang="ko-KR" altLang="en-US" sz="1500" b="1" dirty="0" smtClean="0"/>
                        <a:t>에서 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에서 답변 버튼 클릭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5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3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작성 완료 후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해당 글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623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취소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회원에 대한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페이지로 이동</a:t>
                      </a:r>
                    </a:p>
                  </a:txBody>
                  <a:tcPr anchor="ctr"/>
                </a:tc>
              </a:tr>
              <a:tr h="6233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3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제목</a:t>
                      </a:r>
                      <a:r>
                        <a:rPr lang="en-US" altLang="ko-KR" sz="1500" b="1" dirty="0" smtClean="0"/>
                        <a:t>,  </a:t>
                      </a:r>
                      <a:r>
                        <a:rPr lang="ko-KR" altLang="en-US" sz="1500" b="1" dirty="0" smtClean="0"/>
                        <a:t>내용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항목에 대한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Q&amp;A -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39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5 – 9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사이트 이용에 대한 문의를 하기 위한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관리자이</a:t>
                      </a:r>
                      <a:r>
                        <a:rPr lang="ko-KR" altLang="en-US" sz="1500" b="1" dirty="0" smtClean="0"/>
                        <a:t> 고객센터의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관리자에 대한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37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3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글 제목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관리자에</a:t>
                      </a:r>
                      <a:r>
                        <a:rPr lang="ko-KR" altLang="en-US" sz="1500" b="1" baseline="0" dirty="0" smtClean="0"/>
                        <a:t> 대한 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ko-KR" altLang="en-US" sz="1500" b="1" baseline="0" dirty="0" smtClean="0"/>
                        <a:t>해당 글의 </a:t>
                      </a:r>
                      <a:r>
                        <a:rPr lang="en-US" altLang="ko-KR" sz="1500" b="1" baseline="0" dirty="0" smtClean="0"/>
                        <a:t>Detail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3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Q&amp;A –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- Detail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39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5 - 10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관리자가 작성한 글의 내용을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관리자가 고객센터의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게시판에서 글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1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1632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14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답변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글의 </a:t>
                      </a:r>
                      <a:r>
                        <a:rPr lang="en-US" altLang="ko-KR" sz="1500" b="1" dirty="0" smtClean="0"/>
                        <a:t>Reply</a:t>
                      </a:r>
                      <a:r>
                        <a:rPr lang="ko-KR" altLang="en-US" sz="1500" b="1" dirty="0" smtClean="0"/>
                        <a:t>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07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삭제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삭제 완료 후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관리자에 대한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07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baseline="0" dirty="0" smtClean="0"/>
                        <a:t>관리자에 대한 </a:t>
                      </a:r>
                      <a:endParaRPr lang="en-US" altLang="ko-KR" sz="1500" b="1" baseline="0" dirty="0" smtClean="0"/>
                    </a:p>
                    <a:p>
                      <a:pPr algn="ctr"/>
                      <a:r>
                        <a:rPr lang="en-US" altLang="ko-KR" sz="1500" b="1" baseline="0" dirty="0" smtClean="0"/>
                        <a:t>Q&amp;A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163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073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답변이 존재할 경우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원본 글 제목에 삭제문구 적용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algn="ctr"/>
                      <a:r>
                        <a:rPr lang="ko-KR" altLang="en-US" sz="1500" b="1" dirty="0" smtClean="0"/>
                        <a:t>답변은 정상 적용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고객센터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Q&amp;A –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- Reply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50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baseline="0" dirty="0" smtClean="0"/>
                        <a:t>13 – 5 – 11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3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Q&amp;A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게시판의 선택한 글에 대한 답변 작성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3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관리자가 고객센터의 </a:t>
                      </a:r>
                      <a:r>
                        <a:rPr lang="en-US" altLang="ko-KR" sz="1500" b="1" dirty="0" smtClean="0"/>
                        <a:t>Q&amp;A</a:t>
                      </a:r>
                      <a:r>
                        <a:rPr lang="ko-KR" altLang="en-US" sz="1500" b="1" dirty="0" smtClean="0"/>
                        <a:t>에서 해당 글의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에서 답변 클릭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3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367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132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작성 완료 후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해당 글 </a:t>
                      </a:r>
                      <a:r>
                        <a:rPr lang="en-US" altLang="ko-KR" sz="1500" b="1" dirty="0" smtClean="0"/>
                        <a:t>Detail </a:t>
                      </a:r>
                      <a:r>
                        <a:rPr lang="ko-KR" altLang="en-US" sz="1500" b="1" dirty="0" smtClean="0"/>
                        <a:t>페이지로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583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목록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관리자에 대한 </a:t>
                      </a:r>
                      <a:r>
                        <a:rPr lang="en-US" altLang="ko-KR" sz="1500" b="1" dirty="0" smtClean="0"/>
                        <a:t>Q&amp;A </a:t>
                      </a:r>
                      <a:r>
                        <a:rPr lang="ko-KR" altLang="en-US" sz="1500" b="1" dirty="0" smtClean="0"/>
                        <a:t>페이지로</a:t>
                      </a:r>
                      <a:r>
                        <a:rPr lang="ko-KR" altLang="en-US" sz="1500" b="1" baseline="0" dirty="0" smtClean="0"/>
                        <a:t> 이동</a:t>
                      </a:r>
                      <a:endParaRPr lang="ko-KR" altLang="en-US" sz="1500" b="1" dirty="0" smtClean="0"/>
                    </a:p>
                  </a:txBody>
                  <a:tcPr anchor="ctr"/>
                </a:tc>
              </a:tr>
              <a:tr h="583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836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제목</a:t>
                      </a:r>
                      <a:r>
                        <a:rPr lang="en-US" altLang="ko-KR" sz="1500" b="1" dirty="0" smtClean="0"/>
                        <a:t>,  </a:t>
                      </a:r>
                      <a:r>
                        <a:rPr lang="ko-KR" altLang="en-US" sz="1500" b="1" dirty="0" smtClean="0"/>
                        <a:t>내용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항목에 대한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마이페이지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63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14 –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예약</a:t>
                      </a:r>
                      <a:r>
                        <a:rPr lang="ko-KR" altLang="en-US" sz="1500" b="1" baseline="0" dirty="0" smtClean="0"/>
                        <a:t> 및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결제내역</a:t>
                      </a:r>
                      <a:r>
                        <a:rPr lang="en-US" altLang="ko-KR" sz="1500" b="1" dirty="0" smtClean="0"/>
                        <a:t>,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dirty="0" smtClean="0"/>
                        <a:t>정보수정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탈퇴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가맹 신청이 가능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마이페이지</a:t>
                      </a:r>
                      <a:r>
                        <a:rPr lang="ko-KR" altLang="en-US" sz="1500" b="1" dirty="0" smtClean="0"/>
                        <a:t>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예약 및 결제내역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예약 및 결제내역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정보수정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탈퇴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가맹 신청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예약 및 결제내역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84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14 – 2 - 1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6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결제 완료한 내역들을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6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예약 및 결제내역 메뉴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6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69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62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환불하기 </a:t>
                      </a:r>
                      <a:r>
                        <a:rPr lang="ko-KR" altLang="en-US" sz="1500" b="1" dirty="0" smtClean="0"/>
                        <a:t>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선택한</a:t>
                      </a:r>
                      <a:r>
                        <a:rPr lang="ko-KR" altLang="en-US" sz="1500" b="1" baseline="0" dirty="0" smtClean="0"/>
                        <a:t> 결제 내역에 대한 </a:t>
                      </a:r>
                      <a:endParaRPr lang="en-US" altLang="ko-KR" sz="1500" b="1" baseline="0" dirty="0" smtClean="0"/>
                    </a:p>
                    <a:p>
                      <a:pPr algn="ctr" latinLnBrk="1"/>
                      <a:r>
                        <a:rPr lang="ko-KR" altLang="en-US" sz="1500" b="1" baseline="0" dirty="0" smtClean="0"/>
                        <a:t>환불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5690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56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*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결제 내역이 없을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569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지난날의 결제 내역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환불 불가</a:t>
                      </a:r>
                      <a:r>
                        <a:rPr lang="ko-KR" altLang="en-US" sz="1500" b="1" baseline="0" dirty="0" smtClean="0"/>
                        <a:t> 표기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569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환불 완료한 결제 내역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환불 완료 표기 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환불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96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14 – 2 - 2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예약취소</a:t>
                      </a:r>
                      <a:r>
                        <a:rPr lang="en-US" altLang="ko-KR" sz="1400" b="1" dirty="0" smtClean="0"/>
                        <a:t>(</a:t>
                      </a:r>
                      <a:r>
                        <a:rPr lang="ko-KR" altLang="en-US" sz="1400" b="1" dirty="0" smtClean="0"/>
                        <a:t>환불</a:t>
                      </a:r>
                      <a:r>
                        <a:rPr lang="en-US" altLang="ko-KR" sz="1400" b="1" dirty="0" smtClean="0"/>
                        <a:t>)</a:t>
                      </a:r>
                      <a:r>
                        <a:rPr lang="ko-KR" altLang="en-US" sz="1400" b="1" dirty="0" smtClean="0"/>
                        <a:t>를 위한 </a:t>
                      </a:r>
                      <a:r>
                        <a:rPr lang="ko-KR" altLang="en-US" sz="1400" b="1" baseline="0" dirty="0" smtClean="0"/>
                        <a:t>페이지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예약 및 결제내역 에서 환불하기 클릭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362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132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환불하기 버튼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환불 완료 후 회원에 대한 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예약 및 결제내역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83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5836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5836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정보 수정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25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14 – 3 -</a:t>
                      </a:r>
                      <a:r>
                        <a:rPr lang="en-US" altLang="ko-KR" sz="2400" b="1" baseline="0" dirty="0" smtClean="0"/>
                        <a:t>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결제 완료한 내역들을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예약 및 결제내역 메뉴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32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89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완료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정보 수정 메시지 창 확인 후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정보 수정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0325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032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이름</a:t>
                      </a:r>
                      <a:r>
                        <a:rPr lang="en-US" altLang="ko-KR" sz="1500" b="1" dirty="0" smtClean="0"/>
                        <a:t>,  </a:t>
                      </a:r>
                      <a:r>
                        <a:rPr lang="ko-KR" altLang="en-US" sz="1500" b="1" dirty="0" smtClean="0"/>
                        <a:t>비밀번호</a:t>
                      </a:r>
                      <a:r>
                        <a:rPr lang="en-US" altLang="ko-KR" sz="1500" b="1" dirty="0" smtClean="0"/>
                        <a:t>,  </a:t>
                      </a:r>
                      <a:r>
                        <a:rPr lang="ko-KR" altLang="en-US" sz="1500" b="1" dirty="0" smtClean="0"/>
                        <a:t>연락처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항목에 대한 경고 메시지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032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 smtClean="0"/>
                        <a:t>*</a:t>
                      </a:r>
                      <a:endParaRPr lang="ko-KR" altLang="en-US" sz="4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이름 형식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항목</a:t>
                      </a:r>
                      <a:r>
                        <a:rPr lang="ko-KR" altLang="en-US" sz="1500" b="1" baseline="0" dirty="0" smtClean="0"/>
                        <a:t> 하단에</a:t>
                      </a:r>
                      <a:endParaRPr lang="en-US" altLang="ko-KR" sz="1500" b="1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baseline="0" dirty="0" smtClean="0"/>
                        <a:t>경고메세지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032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비밀번호 확인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5032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연락처 형식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메인 페이지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3664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2 -</a:t>
                      </a:r>
                      <a:r>
                        <a:rPr lang="en-US" altLang="ko-KR" sz="2400" b="1" baseline="0" dirty="0" smtClean="0"/>
                        <a:t>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3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최초 진입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또는 로고 클릭 시 제공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3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최초 진입 또는 메인 로고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3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메인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3528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로그인</a:t>
                      </a:r>
                      <a:r>
                        <a:rPr lang="ko-KR" altLang="en-US" sz="1500" b="1" baseline="0" dirty="0" smtClean="0"/>
                        <a:t> 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로그인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회원가입  클릭</a:t>
                      </a:r>
                      <a:r>
                        <a:rPr lang="ko-KR" altLang="en-US" sz="1500" b="1" baseline="0" dirty="0" smtClean="0"/>
                        <a:t> 시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약관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52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메인 로고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메인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52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검색 시</a:t>
                      </a:r>
                      <a:r>
                        <a:rPr lang="en-US" altLang="ko-KR" sz="1500" b="1" dirty="0" smtClean="0"/>
                        <a:t>(</a:t>
                      </a:r>
                      <a:r>
                        <a:rPr lang="ko-KR" altLang="en-US" sz="1500" b="1" dirty="0" err="1" smtClean="0"/>
                        <a:t>펜션명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지역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이용후기</a:t>
                      </a:r>
                      <a:r>
                        <a:rPr lang="en-US" altLang="ko-KR" sz="1500" b="1" dirty="0" smtClean="0"/>
                        <a:t>)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검색</a:t>
                      </a:r>
                      <a:r>
                        <a:rPr lang="ko-KR" altLang="en-US" sz="1500" b="1" baseline="0" dirty="0" smtClean="0"/>
                        <a:t> 결과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52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5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지역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지역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52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6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테마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baseline="0" dirty="0" smtClean="0"/>
                        <a:t> </a:t>
                      </a:r>
                      <a:r>
                        <a:rPr lang="ko-KR" altLang="en-US" sz="1500" b="1" dirty="0" smtClean="0"/>
                        <a:t>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테마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52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52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err="1" smtClean="0"/>
                        <a:t>검색어</a:t>
                      </a:r>
                      <a:r>
                        <a:rPr lang="ko-KR" altLang="en-US" sz="1500" b="1" dirty="0" smtClean="0"/>
                        <a:t> 미 입력 후 검색 실행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전체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검색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- </a:t>
            </a:r>
            <a:r>
              <a:rPr lang="ko-KR" altLang="en-US" sz="3200" b="1" dirty="0" smtClean="0"/>
              <a:t>탈퇴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96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14 – 4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탈퇴 경고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탈퇴 메뉴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3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8362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1132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탈퇴하기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로그인 불가</a:t>
                      </a:r>
                      <a:r>
                        <a:rPr lang="en-US" altLang="ko-KR" sz="1500" b="1" dirty="0" smtClean="0"/>
                        <a:t>,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err="1" smtClean="0"/>
                        <a:t>메인페이지로</a:t>
                      </a:r>
                      <a:r>
                        <a:rPr lang="ko-KR" altLang="en-US" sz="1500" b="1" baseline="0" dirty="0" smtClean="0"/>
                        <a:t> 이동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583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5836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5836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가맹 신청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392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14 – 5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baseline="0" dirty="0" err="1" smtClean="0"/>
                        <a:t>펜션등록을</a:t>
                      </a:r>
                      <a:r>
                        <a:rPr lang="ko-KR" altLang="en-US" sz="1500" b="1" baseline="0" dirty="0" smtClean="0"/>
                        <a:t> 하기 위한 정보 입력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마이페이지에서</a:t>
                      </a:r>
                      <a:r>
                        <a:rPr lang="ko-KR" altLang="en-US" sz="1500" b="1" dirty="0" smtClean="0"/>
                        <a:t> 가맹신청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가맹신청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42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3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신청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</a:t>
                      </a:r>
                      <a:r>
                        <a:rPr lang="ko-KR" altLang="en-US" sz="1500" b="1" baseline="0" dirty="0" smtClean="0"/>
                        <a:t> 승인 대기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542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54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*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승인 대기 중 일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마이페이지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사업자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63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15 - 1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예약 및 결제내역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적립금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err="1" smtClean="0"/>
                        <a:t>펜션관리</a:t>
                      </a:r>
                      <a:r>
                        <a:rPr lang="en-US" altLang="ko-KR" sz="1500" b="1" dirty="0" smtClean="0"/>
                        <a:t>,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dirty="0" err="1" smtClean="0"/>
                        <a:t>추천펜션</a:t>
                      </a:r>
                      <a:r>
                        <a:rPr lang="ko-KR" altLang="en-US" sz="1500" b="1" dirty="0" smtClean="0"/>
                        <a:t> 신청이 가능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마이페이지</a:t>
                      </a:r>
                      <a:r>
                        <a:rPr lang="ko-KR" altLang="en-US" sz="1500" b="1" dirty="0" smtClean="0"/>
                        <a:t>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예약 및 결제 내역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예약 및 결제내역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적립금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관리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521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추천펜션</a:t>
                      </a:r>
                      <a:r>
                        <a:rPr lang="ko-KR" altLang="en-US" sz="1500" b="1" dirty="0" smtClean="0"/>
                        <a:t> 신청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사업자 </a:t>
            </a:r>
            <a:r>
              <a:rPr lang="en-US" altLang="ko-KR" sz="3200" b="1" dirty="0" smtClean="0"/>
              <a:t>- </a:t>
            </a:r>
            <a:r>
              <a:rPr lang="ko-KR" altLang="en-US" sz="3200" b="1" dirty="0" smtClean="0"/>
              <a:t>예약 및 결제내역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999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35894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/>
                        <a:t>15 – 2 - 1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2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결제 완료한 내역들을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5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예약 및 결제내역 메뉴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5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5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745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환불하기 </a:t>
                      </a:r>
                      <a:r>
                        <a:rPr lang="ko-KR" altLang="en-US" sz="1500" b="1" dirty="0" smtClean="0"/>
                        <a:t>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선택한</a:t>
                      </a:r>
                      <a:r>
                        <a:rPr lang="ko-KR" altLang="en-US" sz="1500" b="1" baseline="0" dirty="0" smtClean="0"/>
                        <a:t> 결제 내역에 대한 </a:t>
                      </a:r>
                      <a:endParaRPr lang="en-US" altLang="ko-KR" sz="1500" b="1" baseline="0" dirty="0" smtClean="0"/>
                    </a:p>
                    <a:p>
                      <a:pPr algn="ctr" latinLnBrk="1"/>
                      <a:r>
                        <a:rPr lang="ko-KR" altLang="en-US" sz="1500" b="1" baseline="0" dirty="0" smtClean="0"/>
                        <a:t>환불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6535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653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 smtClean="0"/>
                        <a:t>*</a:t>
                      </a:r>
                      <a:endParaRPr lang="ko-KR" alt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결제 내역이 없을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653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지난날의 결제 내역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환불 불가</a:t>
                      </a:r>
                      <a:r>
                        <a:rPr lang="ko-KR" altLang="en-US" sz="1500" b="1" baseline="0" dirty="0" smtClean="0"/>
                        <a:t> 표시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653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환불 완료한 결제 내역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환불 완료 표시 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회원 </a:t>
            </a:r>
            <a:r>
              <a:rPr lang="en-US" altLang="ko-KR" sz="3200" b="1" dirty="0" smtClean="0"/>
              <a:t>- </a:t>
            </a:r>
            <a:r>
              <a:rPr lang="ko-KR" altLang="en-US" sz="3200" b="1" dirty="0" smtClean="0"/>
              <a:t>환불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62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15 – 2 - 2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예약취소</a:t>
                      </a:r>
                      <a:r>
                        <a:rPr lang="en-US" altLang="ko-KR" sz="1500" b="1" dirty="0" smtClean="0"/>
                        <a:t>(</a:t>
                      </a:r>
                      <a:r>
                        <a:rPr lang="ko-KR" altLang="en-US" sz="1500" b="1" dirty="0" smtClean="0"/>
                        <a:t>환불</a:t>
                      </a:r>
                      <a:r>
                        <a:rPr lang="en-US" altLang="ko-KR" sz="1500" b="1" dirty="0" smtClean="0"/>
                        <a:t>)</a:t>
                      </a:r>
                      <a:r>
                        <a:rPr lang="ko-KR" altLang="en-US" sz="1500" b="1" dirty="0" smtClean="0"/>
                        <a:t>를 위한 </a:t>
                      </a:r>
                      <a:r>
                        <a:rPr lang="ko-KR" altLang="en-US" sz="1500" b="1" baseline="0" dirty="0" smtClean="0"/>
                        <a:t>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2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예약 및 결제내역 에서 환불하기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2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712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27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환불하기 버튼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환불 완료 후 회원에 대한 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예약 및 결제내역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71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</a:tr>
              <a:tr h="6271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</a:tr>
              <a:tr h="6271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사업자 </a:t>
            </a:r>
            <a:r>
              <a:rPr lang="en-US" altLang="ko-KR" sz="3200" b="1" dirty="0" smtClean="0"/>
              <a:t>- </a:t>
            </a:r>
            <a:r>
              <a:rPr lang="ko-KR" altLang="en-US" sz="3200" b="1" dirty="0" smtClean="0"/>
              <a:t>적립금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186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15 - 3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결제완료 시</a:t>
                      </a:r>
                      <a:r>
                        <a:rPr lang="ko-KR" altLang="en-US" sz="1500" b="1" baseline="0" dirty="0" smtClean="0"/>
                        <a:t> 적립되는 </a:t>
                      </a:r>
                      <a:r>
                        <a:rPr lang="ko-KR" altLang="en-US" sz="1500" b="1" dirty="0" smtClean="0"/>
                        <a:t>적립금을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마이페이지에서</a:t>
                      </a:r>
                      <a:r>
                        <a:rPr lang="ko-KR" altLang="en-US" sz="1500" b="1" dirty="0" smtClean="0"/>
                        <a:t> 적립금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7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3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보유한 적립금 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7457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57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*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예약 취소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적립금 차감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사업자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관리 </a:t>
            </a:r>
            <a:r>
              <a:rPr lang="en-US" altLang="ko-KR" sz="3200" b="1" dirty="0" smtClean="0"/>
              <a:t>- 1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89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15 – 4 - 1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baseline="0" dirty="0" smtClean="0"/>
                        <a:t> 등록 가능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등록한 </a:t>
                      </a:r>
                      <a:r>
                        <a:rPr lang="ko-KR" altLang="en-US" sz="1500" b="1" baseline="0" dirty="0" err="1" smtClean="0"/>
                        <a:t>펜션이</a:t>
                      </a:r>
                      <a:r>
                        <a:rPr lang="ko-KR" altLang="en-US" sz="1500" b="1" baseline="0" dirty="0" smtClean="0"/>
                        <a:t> 없는 상태에서 </a:t>
                      </a:r>
                      <a:r>
                        <a:rPr lang="ko-KR" altLang="en-US" sz="1500" b="1" baseline="0" dirty="0" err="1" smtClean="0"/>
                        <a:t>펜션</a:t>
                      </a:r>
                      <a:r>
                        <a:rPr lang="ko-KR" altLang="en-US" sz="1500" b="1" baseline="0" dirty="0" smtClean="0"/>
                        <a:t> 관리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0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등록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등록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3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3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3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사업자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관리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등록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3443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49754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15 – 4 - 2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36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정보 입력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36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펜션관리에서</a:t>
                      </a:r>
                      <a:r>
                        <a:rPr lang="ko-KR" altLang="en-US" sz="1500" b="1" dirty="0" smtClean="0"/>
                        <a:t> 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등록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36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650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5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대표사진 등록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이미지 파일 업로드 가능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65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주변사진 등록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이미지 파일 업로드 가능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65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펜션등록</a:t>
                      </a:r>
                      <a:r>
                        <a:rPr lang="ko-KR" altLang="en-US" sz="1500" b="1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사이트에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정보 게시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65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취소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관리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650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65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펜션명</a:t>
                      </a:r>
                      <a:r>
                        <a:rPr lang="ko-KR" altLang="en-US" sz="1500" b="1" dirty="0" smtClean="0"/>
                        <a:t>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항목에 대한 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경고 메시지 창 확인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365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이미지 파일 외 업로드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/>
                    </a:p>
                  </a:txBody>
                  <a:tcPr anchor="ctr"/>
                </a:tc>
              </a:tr>
              <a:tr h="4365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3-3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최소인원이 최대인원보다 </a:t>
                      </a:r>
                      <a:r>
                        <a:rPr lang="ko-KR" altLang="en-US" sz="1500" b="1" dirty="0" err="1" smtClean="0"/>
                        <a:t>많을시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사업자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관리 </a:t>
            </a:r>
            <a:r>
              <a:rPr lang="en-US" altLang="ko-KR" sz="3200" b="1" dirty="0" smtClean="0"/>
              <a:t>- 2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89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15 – 4 - 3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정보 수정과 객실 추가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수정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삭제 가능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등록 후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관리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0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수정</a:t>
                      </a:r>
                      <a:r>
                        <a:rPr lang="ko-KR" altLang="en-US" sz="1500" b="1" baseline="0" dirty="0" smtClean="0"/>
                        <a:t>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수정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3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방 추가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방 추가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3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3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사업자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관리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수정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87727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0993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15 – 4 - 4</a:t>
                      </a:r>
                      <a:endParaRPr lang="ko-KR" altLang="en-US" sz="2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47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정보 수정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47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등록 후 </a:t>
                      </a:r>
                      <a:r>
                        <a:rPr lang="ko-KR" altLang="en-US" sz="1500" b="1" dirty="0" err="1" smtClean="0"/>
                        <a:t>펜션관리</a:t>
                      </a:r>
                      <a:r>
                        <a:rPr lang="ko-KR" altLang="en-US" sz="1500" b="1" dirty="0" smtClean="0"/>
                        <a:t> 페이지에서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수정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47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기존 입력 정보를 가진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수정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737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ACTOR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SYSTEM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446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/>
                        <a:t>펜션</a:t>
                      </a:r>
                      <a:r>
                        <a:rPr lang="ko-KR" altLang="en-US" sz="1400" b="1" dirty="0" smtClean="0"/>
                        <a:t> 대표사진 등록 클릭 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파일 업로드 가능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447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주변사진 등록 클릭 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이미지 파일 업로드 가능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447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펜션등록</a:t>
                      </a:r>
                      <a:r>
                        <a:rPr lang="ko-KR" altLang="en-US" sz="1400" b="1" dirty="0" smtClean="0"/>
                        <a:t> 클릭 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사이트에 </a:t>
                      </a:r>
                      <a:r>
                        <a:rPr lang="ko-KR" altLang="en-US" sz="1400" b="1" dirty="0" err="1" smtClean="0"/>
                        <a:t>펜션</a:t>
                      </a:r>
                      <a:r>
                        <a:rPr lang="ko-KR" altLang="en-US" sz="1400" b="1" dirty="0" smtClean="0"/>
                        <a:t> 정보 게시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447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취소 클릭 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/>
                        <a:t>펜션</a:t>
                      </a:r>
                      <a:r>
                        <a:rPr lang="ko-KR" altLang="en-US" sz="1400" b="1" dirty="0" smtClean="0"/>
                        <a:t> 관리 페이지로 이동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4473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47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펜션명</a:t>
                      </a:r>
                      <a:r>
                        <a:rPr lang="ko-KR" altLang="en-US" sz="1500" b="1" dirty="0" smtClean="0"/>
                        <a:t>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항목에 대한 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경고 메시지 창 확인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47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이미지 파일 외 업로드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/>
                    </a:p>
                  </a:txBody>
                  <a:tcPr anchor="ctr"/>
                </a:tc>
              </a:tr>
              <a:tr h="447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3-3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최소인원이 최대인원보다 </a:t>
                      </a:r>
                      <a:r>
                        <a:rPr lang="ko-KR" altLang="en-US" sz="1500" b="1" dirty="0" err="1" smtClean="0"/>
                        <a:t>많을시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메인 페이지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3899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2</a:t>
                      </a:r>
                      <a:r>
                        <a:rPr lang="en-US" altLang="ko-KR" sz="2400" b="1" baseline="0" dirty="0" smtClean="0"/>
                        <a:t>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59771">
                <a:tc rowSpan="11">
                  <a:txBody>
                    <a:bodyPr/>
                    <a:lstStyle/>
                    <a:p>
                      <a:pPr algn="ctr" latinLnBrk="1"/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  <a:p>
                      <a:pPr algn="ctr" latinLnBrk="1"/>
                      <a:endParaRPr lang="en-US" altLang="ko-KR" sz="15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597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7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추천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597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8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커뮤니티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459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9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고객센터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6233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10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사진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상세보기 </a:t>
                      </a:r>
                      <a:r>
                        <a:rPr lang="ko-KR" altLang="en-US" sz="1500" b="1" baseline="0" dirty="0" smtClean="0"/>
                        <a:t>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5977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5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회사 소개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고객센터의 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5977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5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가맹 문의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45977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5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광고 문의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45977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5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홈페이지 제작 문의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  <a:tr h="45977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5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15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개인정보 처리방침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개인정보 처리방침 팝업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5977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5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16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이용약관 클릭 시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이용약관 팝업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사업자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관리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객실 등록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151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15 – 4 - 5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73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객실</a:t>
                      </a:r>
                      <a:r>
                        <a:rPr lang="ko-KR" altLang="en-US" sz="1500" b="1" baseline="0" dirty="0" smtClean="0"/>
                        <a:t> 정보 입력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73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관리에서 객실 등록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73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388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ACTOR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SYSTEM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472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객실명</a:t>
                      </a:r>
                      <a:r>
                        <a:rPr lang="ko-KR" altLang="en-US" sz="1500" b="1" dirty="0" smtClean="0"/>
                        <a:t> 중복 체크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</a:t>
                      </a:r>
                      <a:r>
                        <a:rPr lang="ko-KR" altLang="en-US" sz="1500" b="1" dirty="0" err="1" smtClean="0"/>
                        <a:t>펜션의</a:t>
                      </a:r>
                      <a:r>
                        <a:rPr lang="ko-KR" altLang="en-US" sz="1500" b="1" dirty="0" smtClean="0"/>
                        <a:t> </a:t>
                      </a:r>
                      <a:r>
                        <a:rPr lang="ko-KR" altLang="en-US" sz="1500" b="1" dirty="0" err="1" smtClean="0"/>
                        <a:t>객실명</a:t>
                      </a:r>
                      <a:r>
                        <a:rPr lang="ko-KR" altLang="en-US" sz="1500" b="1" dirty="0" smtClean="0"/>
                        <a:t> 중복 체크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738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객실 등록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객실 등록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7388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738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객실명</a:t>
                      </a:r>
                      <a:r>
                        <a:rPr lang="ko-KR" altLang="en-US" sz="1500" b="1" dirty="0" smtClean="0"/>
                        <a:t> 중복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항목에 대한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경고 메시지 창 확인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73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객실명</a:t>
                      </a:r>
                      <a:r>
                        <a:rPr lang="ko-KR" altLang="en-US" sz="1500" b="1" dirty="0" smtClean="0"/>
                        <a:t>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/>
                    </a:p>
                  </a:txBody>
                  <a:tcPr anchor="ctr"/>
                </a:tc>
              </a:tr>
              <a:tr h="4738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최소 인원이 최대 인원보다 많을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/>
                    </a:p>
                  </a:txBody>
                  <a:tcPr anchor="ctr"/>
                </a:tc>
              </a:tr>
              <a:tr h="4738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*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객실명</a:t>
                      </a:r>
                      <a:r>
                        <a:rPr lang="ko-KR" altLang="en-US" sz="1500" b="1" dirty="0" smtClean="0"/>
                        <a:t> 변경 불가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사업자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추천펜션</a:t>
            </a:r>
            <a:r>
              <a:rPr lang="ko-KR" altLang="en-US" sz="3200" b="1" dirty="0" smtClean="0"/>
              <a:t> 신청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392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15 – 5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등록한 </a:t>
                      </a:r>
                      <a:r>
                        <a:rPr lang="ko-KR" altLang="en-US" sz="1500" b="1" dirty="0" err="1" smtClean="0"/>
                        <a:t>펜션을</a:t>
                      </a:r>
                      <a:r>
                        <a:rPr lang="ko-KR" altLang="en-US" sz="1500" b="1" dirty="0" smtClean="0"/>
                        <a:t>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소개 시 최상위로 배치하기 위한 유료 서비스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추천펜션</a:t>
                      </a:r>
                      <a:r>
                        <a:rPr lang="ko-KR" altLang="en-US" sz="1500" b="1" dirty="0" smtClean="0"/>
                        <a:t> 신청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추천펜션</a:t>
                      </a:r>
                      <a:r>
                        <a:rPr lang="ko-KR" altLang="en-US" sz="1500" b="1" dirty="0" smtClean="0"/>
                        <a:t> 신청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542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3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신청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관리자 승인 대기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542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54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입찰액</a:t>
                      </a:r>
                      <a:r>
                        <a:rPr lang="ko-KR" altLang="en-US" sz="1500" b="1" dirty="0" smtClean="0"/>
                        <a:t>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경고 메시지 창 확인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마이페이지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6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63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16 - 1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매출관리 가능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마이페이지</a:t>
                      </a:r>
                      <a:r>
                        <a:rPr lang="ko-KR" altLang="en-US" sz="1500" b="1" dirty="0" smtClean="0"/>
                        <a:t>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17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관리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페이지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추천펜션</a:t>
                      </a:r>
                      <a:r>
                        <a:rPr lang="ko-KR" altLang="en-US" sz="1500" b="1" dirty="0" smtClean="0"/>
                        <a:t> 관리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 관리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52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매출 관리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펜션관리</a:t>
            </a:r>
            <a:r>
              <a:rPr lang="ko-KR" altLang="en-US" sz="3200" b="1" dirty="0" smtClean="0"/>
              <a:t>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89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16 - 2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사업자 등록 요청 승인 가능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펜션관리</a:t>
                      </a:r>
                      <a:r>
                        <a:rPr lang="ko-KR" altLang="en-US" sz="1500" b="1" dirty="0" smtClean="0"/>
                        <a:t>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0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사업자 승인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갱신된 </a:t>
                      </a:r>
                      <a:r>
                        <a:rPr lang="ko-KR" altLang="en-US" sz="1500" b="1" dirty="0" err="1" smtClean="0"/>
                        <a:t>펜션관리</a:t>
                      </a:r>
                      <a:r>
                        <a:rPr lang="ko-KR" altLang="en-US" sz="1500" b="1" dirty="0" smtClean="0"/>
                        <a:t>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23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523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523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추천 </a:t>
            </a:r>
            <a:r>
              <a:rPr lang="ko-KR" altLang="en-US" sz="3200" b="1" dirty="0" err="1" smtClean="0"/>
              <a:t>펜션</a:t>
            </a:r>
            <a:r>
              <a:rPr lang="ko-KR" altLang="en-US" sz="3200" b="1" dirty="0" smtClean="0"/>
              <a:t> 관리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48958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16 - 3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2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추천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적용 페이지 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2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추천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관리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2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추천 </a:t>
                      </a:r>
                      <a:r>
                        <a:rPr lang="ko-KR" altLang="en-US" sz="1500" b="1" dirty="0" err="1" smtClean="0"/>
                        <a:t>펜션</a:t>
                      </a:r>
                      <a:r>
                        <a:rPr lang="ko-KR" altLang="en-US" sz="1500" b="1" dirty="0" smtClean="0"/>
                        <a:t> 관리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626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61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추천펜션</a:t>
                      </a:r>
                      <a:r>
                        <a:rPr lang="ko-KR" altLang="en-US" sz="1500" b="1" dirty="0" smtClean="0"/>
                        <a:t> 갱신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컨펌</a:t>
                      </a:r>
                      <a:r>
                        <a:rPr lang="ko-KR" altLang="en-US" sz="1500" b="1" dirty="0" smtClean="0"/>
                        <a:t> 메시지 창 확인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7707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컨펌</a:t>
                      </a:r>
                      <a:r>
                        <a:rPr lang="ko-KR" altLang="en-US" sz="1500" b="1" dirty="0" smtClean="0"/>
                        <a:t> 메시지 창에서 확인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갱신된 추천 </a:t>
                      </a:r>
                      <a:r>
                        <a:rPr lang="ko-KR" altLang="en-US" sz="1400" b="1" dirty="0" err="1" smtClean="0"/>
                        <a:t>펜션</a:t>
                      </a:r>
                      <a:r>
                        <a:rPr lang="ko-KR" altLang="en-US" sz="1400" b="1" dirty="0" smtClean="0"/>
                        <a:t> 관리 페이지로 이동</a:t>
                      </a:r>
                      <a:endParaRPr lang="en-US" altLang="ko-KR" sz="1400" b="1" dirty="0" smtClean="0"/>
                    </a:p>
                  </a:txBody>
                  <a:tcPr anchor="ctr"/>
                </a:tc>
              </a:tr>
              <a:tr h="5626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SYSTEM</a:t>
                      </a:r>
                    </a:p>
                  </a:txBody>
                  <a:tcPr anchor="ctr"/>
                </a:tc>
              </a:tr>
              <a:tr h="562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입찰액이</a:t>
                      </a:r>
                      <a:r>
                        <a:rPr lang="ko-KR" altLang="en-US" sz="1500" b="1" dirty="0" smtClean="0"/>
                        <a:t> 같을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펜션명</a:t>
                      </a:r>
                      <a:r>
                        <a:rPr lang="ko-KR" altLang="en-US" sz="1500" b="1" dirty="0" smtClean="0"/>
                        <a:t> 내림차순으로 순위 결정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  <a:tr h="562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취소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컨펌</a:t>
                      </a:r>
                      <a:r>
                        <a:rPr lang="ko-KR" altLang="en-US" sz="1500" b="1" dirty="0" smtClean="0"/>
                        <a:t> </a:t>
                      </a:r>
                      <a:r>
                        <a:rPr lang="ko-KR" altLang="en-US" sz="1500" b="1" dirty="0" err="1" smtClean="0"/>
                        <a:t>메시지창</a:t>
                      </a:r>
                      <a:r>
                        <a:rPr lang="ko-KR" altLang="en-US" sz="1500" b="1" dirty="0" smtClean="0"/>
                        <a:t> 닫힘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회원관리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203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16 – 4 - 1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아이디를 검색하는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회원관리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0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검색 </a:t>
                      </a:r>
                      <a:r>
                        <a:rPr lang="ko-KR" altLang="en-US" sz="1500" b="1" dirty="0" err="1" smtClean="0"/>
                        <a:t>클릭시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검색어를</a:t>
                      </a:r>
                      <a:r>
                        <a:rPr lang="ko-KR" altLang="en-US" sz="1500" b="1" dirty="0" smtClean="0"/>
                        <a:t> 포함한 아이디 </a:t>
                      </a:r>
                      <a:r>
                        <a:rPr lang="ko-KR" altLang="en-US" sz="1500" b="1" dirty="0" err="1" smtClean="0"/>
                        <a:t>리스팅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066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SYSTEM</a:t>
                      </a:r>
                    </a:p>
                  </a:txBody>
                  <a:tcPr anchor="ctr"/>
                </a:tc>
              </a:tr>
              <a:tr h="6506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검색어</a:t>
                      </a:r>
                      <a:r>
                        <a:rPr lang="ko-KR" altLang="en-US" sz="1500" b="1" dirty="0" smtClean="0"/>
                        <a:t>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이미지 제공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06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검색 아이디</a:t>
                      </a:r>
                      <a:r>
                        <a:rPr lang="ko-KR" altLang="en-US" sz="1500" b="1" baseline="0" dirty="0" smtClean="0"/>
                        <a:t>가 없을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회원관리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5203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16 – 4 - 2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회원의 등급</a:t>
                      </a:r>
                      <a:r>
                        <a:rPr lang="ko-KR" altLang="en-US" sz="1500" b="1" baseline="0" dirty="0" smtClean="0"/>
                        <a:t> 수정을 확인하는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검색 아이디 존재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234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0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변경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선택한 등급으로 변경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506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506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6506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1-3.</a:t>
            </a:r>
            <a:r>
              <a:rPr lang="ko-KR" altLang="en-US" sz="3200" b="1" dirty="0" smtClean="0"/>
              <a:t> 요구사항 </a:t>
            </a:r>
            <a:r>
              <a:rPr lang="en-US" altLang="ko-KR" sz="3200" b="1" dirty="0" smtClean="0"/>
              <a:t>– </a:t>
            </a:r>
            <a:r>
              <a:rPr lang="ko-KR" altLang="en-US" sz="3200" b="1" dirty="0" err="1" smtClean="0"/>
              <a:t>마이페이지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en-US" altLang="ko-KR" sz="3200" b="1" dirty="0" smtClean="0"/>
              <a:t>( </a:t>
            </a:r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매출 관리 </a:t>
            </a:r>
            <a:r>
              <a:rPr lang="en-US" altLang="ko-KR" sz="3200" b="1" dirty="0" smtClean="0"/>
              <a:t>)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93649" y="980728"/>
          <a:ext cx="8964489" cy="576000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258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16 - 5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정산기능과 해당 </a:t>
                      </a:r>
                      <a:r>
                        <a:rPr lang="ko-KR" altLang="en-US" sz="1500" b="1" dirty="0" err="1" smtClean="0"/>
                        <a:t>펜션의</a:t>
                      </a:r>
                      <a:r>
                        <a:rPr lang="ko-KR" altLang="en-US" sz="1500" b="1" dirty="0" smtClean="0"/>
                        <a:t> 매출을 확인하는 페이지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 smtClean="0"/>
                        <a:t>마이페이지의</a:t>
                      </a:r>
                      <a:r>
                        <a:rPr lang="ko-KR" altLang="en-US" sz="1500" b="1" dirty="0" smtClean="0"/>
                        <a:t> 매출관리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매출관리 페이지로 이동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354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21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정산하기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사업자 보유 적립금 초기화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854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매출보기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 년</a:t>
                      </a:r>
                      <a:r>
                        <a:rPr lang="en-US" altLang="ko-KR" sz="1400" b="1" dirty="0" smtClean="0"/>
                        <a:t>/</a:t>
                      </a:r>
                      <a:r>
                        <a:rPr lang="ko-KR" altLang="en-US" sz="1400" b="1" dirty="0" smtClean="0"/>
                        <a:t>월에 해당하는 해당 </a:t>
                      </a:r>
                      <a:r>
                        <a:rPr lang="ko-KR" altLang="en-US" sz="1400" b="1" dirty="0" err="1" smtClean="0"/>
                        <a:t>펜션의</a:t>
                      </a:r>
                      <a:r>
                        <a:rPr lang="ko-KR" altLang="en-US" sz="1400" b="1" dirty="0" smtClean="0"/>
                        <a:t> </a:t>
                      </a:r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매출과 </a:t>
                      </a:r>
                      <a:r>
                        <a:rPr lang="ko-KR" altLang="en-US" sz="1400" b="1" dirty="0" err="1" smtClean="0"/>
                        <a:t>추천펜션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입찰액</a:t>
                      </a:r>
                      <a:r>
                        <a:rPr lang="ko-KR" altLang="en-US" sz="1400" b="1" dirty="0" smtClean="0"/>
                        <a:t> 확인 페이지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6235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 smtClean="0"/>
                        <a:t>*</a:t>
                      </a:r>
                      <a:endParaRPr lang="ko-KR" altLang="en-US" sz="3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미정산</a:t>
                      </a:r>
                      <a:r>
                        <a:rPr lang="ko-KR" altLang="en-US" sz="1500" b="1" dirty="0" smtClean="0"/>
                        <a:t> 사업주만 </a:t>
                      </a:r>
                      <a:r>
                        <a:rPr lang="ko-KR" altLang="en-US" sz="1500" b="1" dirty="0" err="1" smtClean="0"/>
                        <a:t>리스팅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6235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정산 후 리스트에서 삭제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개발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altLang="ko-KR" b="1" dirty="0" smtClean="0"/>
              <a:t>2 - 1. </a:t>
            </a:r>
            <a:r>
              <a:rPr lang="ko-KR" altLang="en-US" b="1" dirty="0" smtClean="0"/>
              <a:t>개발 정보</a:t>
            </a:r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smtClean="0"/>
              <a:t>2 - 2. </a:t>
            </a:r>
            <a:r>
              <a:rPr lang="ko-KR" altLang="en-US" b="1" dirty="0" smtClean="0"/>
              <a:t>역할 분담</a:t>
            </a:r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smtClean="0"/>
              <a:t>2 - 3. </a:t>
            </a:r>
            <a:r>
              <a:rPr lang="ko-KR" altLang="en-US" b="1" dirty="0" smtClean="0"/>
              <a:t>시간 계획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2 – 1. </a:t>
            </a:r>
            <a:r>
              <a:rPr lang="ko-KR" altLang="en-US" b="1" dirty="0" smtClean="0"/>
              <a:t>개발 정보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87524" y="1068973"/>
          <a:ext cx="8604448" cy="545637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587509"/>
                <a:gridCol w="6016939"/>
              </a:tblGrid>
              <a:tr h="705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/>
                        <a:t>프로젝트명</a:t>
                      </a:r>
                      <a:r>
                        <a:rPr lang="ko-KR" altLang="en-US" sz="3000" dirty="0" smtClean="0"/>
                        <a:t>      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err="1" smtClean="0"/>
                        <a:t>Pention</a:t>
                      </a:r>
                      <a:r>
                        <a:rPr lang="en-US" altLang="ko-KR" sz="3000" dirty="0" smtClean="0"/>
                        <a:t> Of Legend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05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/>
                        <a:t>개발기간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/>
                        <a:t>2014.09.05 ~ 2014.10.02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84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 smtClean="0"/>
                        <a:t>Language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 smtClean="0"/>
                        <a:t>Java</a:t>
                      </a:r>
                      <a:r>
                        <a:rPr lang="en-US" altLang="ko-KR" sz="3000" baseline="0" dirty="0" smtClean="0"/>
                        <a:t> (jdk.7.0_45)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051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 err="1" smtClean="0"/>
                        <a:t>DataBase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 smtClean="0"/>
                        <a:t>Oracle </a:t>
                      </a:r>
                      <a:r>
                        <a:rPr lang="en-US" altLang="ko-KR" sz="3000" dirty="0" err="1" smtClean="0"/>
                        <a:t>DataBase</a:t>
                      </a:r>
                      <a:r>
                        <a:rPr lang="en-US" altLang="ko-KR" sz="3000" dirty="0" smtClean="0"/>
                        <a:t> 10g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333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 smtClean="0"/>
                        <a:t>O/S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baseline="0" dirty="0" smtClean="0"/>
                        <a:t>Windows 8 K(64bit),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Windows</a:t>
                      </a:r>
                      <a:r>
                        <a:rPr lang="en-US" altLang="ko-KR" sz="2400" baseline="0" dirty="0" smtClean="0"/>
                        <a:t> 7 Home Premium K(64bit)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0514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/>
                        <a:t>Tool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/>
                        <a:t>Spring</a:t>
                      </a:r>
                      <a:r>
                        <a:rPr lang="en-US" altLang="ko-KR" sz="3000" baseline="0" dirty="0" smtClean="0"/>
                        <a:t> Tool Suite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84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err="1" smtClean="0"/>
                        <a:t>Sql</a:t>
                      </a:r>
                      <a:r>
                        <a:rPr lang="en-US" altLang="ko-KR" sz="3000" dirty="0" smtClean="0"/>
                        <a:t> Developer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051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/>
                        <a:t>Adobe </a:t>
                      </a:r>
                      <a:r>
                        <a:rPr lang="en-US" altLang="ko-KR" sz="3000" dirty="0" err="1" smtClean="0"/>
                        <a:t>PhotoShop</a:t>
                      </a:r>
                      <a:r>
                        <a:rPr lang="en-US" altLang="ko-KR" sz="3000" dirty="0" smtClean="0"/>
                        <a:t> cs5,6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약관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93649" y="980728"/>
          <a:ext cx="8964489" cy="572217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34035"/>
                <a:gridCol w="828092"/>
                <a:gridCol w="3251181"/>
                <a:gridCol w="3251181"/>
              </a:tblGrid>
              <a:tr h="540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3</a:t>
                      </a:r>
                      <a:r>
                        <a:rPr lang="en-US" altLang="ko-KR" sz="2400" b="1" baseline="0" dirty="0" smtClean="0"/>
                        <a:t> –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0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신규회원에 대한 이용약관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0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 가입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0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403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0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확인 버튼 클릭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 가입</a:t>
                      </a:r>
                      <a:r>
                        <a:rPr lang="ko-KR" altLang="en-US" sz="1500" b="1" baseline="0" dirty="0" smtClean="0"/>
                        <a:t> 페이지</a:t>
                      </a:r>
                      <a:r>
                        <a:rPr lang="ko-KR" altLang="en-US" sz="1500" b="1" dirty="0" smtClean="0"/>
                        <a:t>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03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403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약</a:t>
                      </a:r>
                      <a:r>
                        <a:rPr lang="ko-KR" altLang="en-US" sz="1500" b="1" baseline="0" dirty="0" smtClean="0"/>
                        <a:t>관 비 동의 시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경고 메시지 창 확인</a:t>
                      </a:r>
                      <a:endParaRPr lang="en-US" altLang="ko-KR" sz="1500" b="1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2 – 2. </a:t>
            </a:r>
            <a:r>
              <a:rPr lang="ko-KR" altLang="en-US" b="1" dirty="0" smtClean="0"/>
              <a:t>역할 분담</a:t>
            </a:r>
            <a:endParaRPr lang="ko-KR" altLang="en-US" b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57200" y="1412776"/>
          <a:ext cx="8229600" cy="518457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314600"/>
                <a:gridCol w="5915000"/>
              </a:tblGrid>
              <a:tr h="103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/>
                        <a:t>이름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/>
                        <a:t>개 인 역 할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036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/>
                        <a:t>최태산</a:t>
                      </a:r>
                      <a:r>
                        <a:rPr lang="en-US" altLang="ko-KR" sz="3000" dirty="0" smtClean="0"/>
                        <a:t>(</a:t>
                      </a:r>
                      <a:r>
                        <a:rPr lang="ko-KR" altLang="en-US" sz="3000" dirty="0" smtClean="0"/>
                        <a:t>팀장</a:t>
                      </a:r>
                      <a:r>
                        <a:rPr lang="en-US" altLang="ko-KR" sz="3000" dirty="0" smtClean="0"/>
                        <a:t>)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dirty="0" smtClean="0"/>
                        <a:t>총괄</a:t>
                      </a:r>
                      <a:r>
                        <a:rPr lang="en-US" altLang="ko-KR" sz="3000" dirty="0" smtClean="0"/>
                        <a:t>,</a:t>
                      </a:r>
                      <a:r>
                        <a:rPr lang="en-US" altLang="ko-KR" sz="3000" baseline="0" dirty="0" smtClean="0"/>
                        <a:t> </a:t>
                      </a:r>
                      <a:r>
                        <a:rPr lang="ko-KR" altLang="en-US" sz="3000" baseline="0" dirty="0" smtClean="0"/>
                        <a:t>설계</a:t>
                      </a:r>
                      <a:r>
                        <a:rPr lang="en-US" altLang="ko-KR" sz="3000" baseline="0" dirty="0" smtClean="0"/>
                        <a:t>, </a:t>
                      </a:r>
                      <a:r>
                        <a:rPr lang="ko-KR" altLang="en-US" sz="3000" baseline="0" dirty="0" smtClean="0"/>
                        <a:t>예약</a:t>
                      </a:r>
                      <a:r>
                        <a:rPr lang="en-US" altLang="ko-KR" sz="3000" baseline="0" dirty="0" smtClean="0"/>
                        <a:t>, </a:t>
                      </a:r>
                      <a:r>
                        <a:rPr lang="ko-KR" altLang="en-US" sz="3000" baseline="0" dirty="0" smtClean="0"/>
                        <a:t>결제</a:t>
                      </a:r>
                      <a:r>
                        <a:rPr lang="en-US" altLang="ko-KR" sz="3000" baseline="0" dirty="0" smtClean="0"/>
                        <a:t>, </a:t>
                      </a:r>
                      <a:r>
                        <a:rPr lang="ko-KR" altLang="en-US" sz="3000" baseline="0" dirty="0" smtClean="0"/>
                        <a:t>추천</a:t>
                      </a:r>
                      <a:endParaRPr lang="en-US" altLang="ko-KR" sz="3000" b="1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0369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dirty="0" smtClean="0"/>
                        <a:t>김혜영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b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회원관리</a:t>
                      </a:r>
                      <a:r>
                        <a:rPr lang="en-US" altLang="ko-KR" sz="3000" b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3000" b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검색</a:t>
                      </a:r>
                      <a:r>
                        <a:rPr lang="en-US" altLang="ko-KR" sz="3000" b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3000" b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디자인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0369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dirty="0" smtClean="0"/>
                        <a:t>이승수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dirty="0" smtClean="0"/>
                        <a:t>고객센터</a:t>
                      </a:r>
                      <a:r>
                        <a:rPr lang="en-US" altLang="ko-KR" sz="3000" dirty="0" smtClean="0"/>
                        <a:t>, </a:t>
                      </a:r>
                      <a:r>
                        <a:rPr lang="ko-KR" altLang="en-US" sz="3000" dirty="0" smtClean="0"/>
                        <a:t>마이 페이지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0369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dirty="0" smtClean="0"/>
                        <a:t>김현회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baseline="0" dirty="0" smtClean="0"/>
                        <a:t>PPT, </a:t>
                      </a:r>
                      <a:r>
                        <a:rPr lang="ko-KR" altLang="en-US" sz="3000" baseline="0" dirty="0" smtClean="0"/>
                        <a:t>기획</a:t>
                      </a:r>
                      <a:r>
                        <a:rPr lang="en-US" altLang="ko-KR" sz="3000" baseline="0" dirty="0" smtClean="0"/>
                        <a:t>, </a:t>
                      </a:r>
                      <a:r>
                        <a:rPr lang="ko-KR" altLang="en-US" sz="3000" baseline="0" dirty="0" smtClean="0"/>
                        <a:t>커뮤니티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2 – 3. </a:t>
            </a:r>
            <a:r>
              <a:rPr lang="ko-KR" altLang="en-US" b="1" dirty="0" smtClean="0"/>
              <a:t>시간 계획</a:t>
            </a:r>
            <a:endParaRPr lang="ko-KR" altLang="en-US" b="1" dirty="0"/>
          </a:p>
        </p:txBody>
      </p:sp>
      <p:graphicFrame>
        <p:nvGraphicFramePr>
          <p:cNvPr id="22" name="내용 개체 틀 21"/>
          <p:cNvGraphicFramePr>
            <a:graphicFrameLocks noGrp="1"/>
          </p:cNvGraphicFramePr>
          <p:nvPr>
            <p:ph idx="1"/>
          </p:nvPr>
        </p:nvGraphicFramePr>
        <p:xfrm>
          <a:off x="143508" y="1055655"/>
          <a:ext cx="8810054" cy="573325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923244"/>
                <a:gridCol w="657234"/>
                <a:gridCol w="622037"/>
                <a:gridCol w="734171"/>
                <a:gridCol w="734171"/>
                <a:gridCol w="734171"/>
                <a:gridCol w="734171"/>
                <a:gridCol w="734171"/>
                <a:gridCol w="734171"/>
                <a:gridCol w="734171"/>
                <a:gridCol w="734171"/>
                <a:gridCol w="734171"/>
              </a:tblGrid>
              <a:tr h="382217">
                <a:tc>
                  <a:txBody>
                    <a:bodyPr/>
                    <a:lstStyle/>
                    <a:p>
                      <a:pPr lvl="1" algn="l" latinLnBrk="1"/>
                      <a:endParaRPr lang="ko-KR" altLang="en-US" sz="1000" b="1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9/8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17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29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10/1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/>
                        <a:t>기획</a:t>
                      </a:r>
                      <a:endParaRPr lang="ko-KR" altLang="en-US" sz="1400" b="1" dirty="0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/>
                        <a:t>설계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/>
                        <a:t>회원관리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 smtClean="0"/>
                        <a:t>펜션등록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/>
                        <a:t>예약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/>
                        <a:t>결제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/>
                        <a:t>추천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/>
                        <a:t>마이페이지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/>
                        <a:t>검색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/>
                        <a:t>고객센터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/>
                        <a:t>커뮤니티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PPT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Design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</a:tr>
              <a:tr h="3822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Debug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>
            <a:off x="1103265" y="1639863"/>
            <a:ext cx="1241442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1103265" y="2004993"/>
            <a:ext cx="1971702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381220" y="2406636"/>
            <a:ext cx="1424007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805227" y="5473728"/>
            <a:ext cx="2921040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339752" y="5085184"/>
            <a:ext cx="295232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066752" y="5838858"/>
            <a:ext cx="2774988" cy="2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762780" y="6203988"/>
            <a:ext cx="1424007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8223300" y="6605631"/>
            <a:ext cx="730260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799293" y="4706955"/>
            <a:ext cx="657234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302260" y="4305312"/>
            <a:ext cx="2957553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572000" y="3538539"/>
            <a:ext cx="2921040" cy="1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996007" y="3173409"/>
            <a:ext cx="2227293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3841740" y="2808279"/>
            <a:ext cx="2921040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6762780" y="5838858"/>
            <a:ext cx="2190780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5302260" y="3940182"/>
            <a:ext cx="2190780" cy="158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539" y="1166869"/>
            <a:ext cx="628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/>
                </a:solidFill>
              </a:rPr>
              <a:t>기능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0721" y="1057330"/>
            <a:ext cx="628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/>
                </a:solidFill>
              </a:rPr>
              <a:t>기간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다이어그램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buNone/>
            </a:pPr>
            <a:r>
              <a:rPr lang="en-US" altLang="ko-KR" b="1" dirty="0" smtClean="0"/>
              <a:t>                  </a:t>
            </a:r>
          </a:p>
          <a:p>
            <a:pPr>
              <a:buNone/>
            </a:pPr>
            <a:r>
              <a:rPr lang="en-US" altLang="ko-KR" b="1" dirty="0" smtClean="0"/>
              <a:t>                    3 - 1. USER</a:t>
            </a:r>
          </a:p>
          <a:p>
            <a:endParaRPr lang="en-US" altLang="ko-KR" b="1" dirty="0" smtClean="0"/>
          </a:p>
          <a:p>
            <a:pPr marL="342900" lvl="1" indent="-342900">
              <a:buNone/>
            </a:pPr>
            <a:r>
              <a:rPr lang="en-US" altLang="ko-KR" sz="3200" b="1" dirty="0" smtClean="0"/>
              <a:t>                    3 - 2. </a:t>
            </a:r>
            <a:r>
              <a:rPr lang="en-US" altLang="ko-KR" sz="3200" b="1" dirty="0" smtClean="0">
                <a:ea typeface="HY견고딕" pitchFamily="18" charset="-127"/>
              </a:rPr>
              <a:t>Sequence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ko-KR" sz="3200" b="1" dirty="0" smtClean="0">
              <a:ea typeface="HY견고딕" pitchFamily="18" charset="-127"/>
            </a:endParaRPr>
          </a:p>
          <a:p>
            <a:pPr marL="342900" lvl="1" indent="-342900">
              <a:buNone/>
            </a:pPr>
            <a:r>
              <a:rPr lang="en-US" altLang="ko-KR" sz="3200" b="1" dirty="0" smtClean="0">
                <a:ea typeface="HY견고딕" pitchFamily="18" charset="-127"/>
              </a:rPr>
              <a:t>                    3 - 3. Class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ko-KR" sz="3200" b="1" dirty="0" smtClean="0">
              <a:ea typeface="HY견고딕" pitchFamily="18" charset="-127"/>
            </a:endParaRPr>
          </a:p>
          <a:p>
            <a:pPr marL="342900" lvl="1" indent="-342900">
              <a:buNone/>
            </a:pPr>
            <a:r>
              <a:rPr lang="en-US" altLang="ko-KR" sz="3200" b="1" dirty="0" smtClean="0">
                <a:ea typeface="HY견고딕" pitchFamily="18" charset="-127"/>
              </a:rPr>
              <a:t>                    3 - 4. Data-Base</a:t>
            </a:r>
          </a:p>
          <a:p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비회원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75656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회원가입</a:t>
            </a:r>
            <a:endParaRPr lang="ko-KR" altLang="en-US" sz="1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486916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cxnSp>
        <p:nvCxnSpPr>
          <p:cNvPr id="8" name="꺾인 연결선 7"/>
          <p:cNvCxnSpPr>
            <a:stCxn id="4" idx="6"/>
            <a:endCxn id="5" idx="1"/>
          </p:cNvCxnSpPr>
          <p:nvPr/>
        </p:nvCxnSpPr>
        <p:spPr>
          <a:xfrm flipV="1">
            <a:off x="920676" y="2348880"/>
            <a:ext cx="554980" cy="14445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  <a:endCxn id="7" idx="1"/>
          </p:cNvCxnSpPr>
          <p:nvPr/>
        </p:nvCxnSpPr>
        <p:spPr>
          <a:xfrm>
            <a:off x="920676" y="3793384"/>
            <a:ext cx="554980" cy="136380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비회원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75656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회원가입</a:t>
            </a:r>
            <a:endParaRPr lang="ko-KR" altLang="en-US" sz="1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486916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cxnSp>
        <p:nvCxnSpPr>
          <p:cNvPr id="8" name="꺾인 연결선 7"/>
          <p:cNvCxnSpPr>
            <a:stCxn id="4" idx="6"/>
            <a:endCxn id="5" idx="1"/>
          </p:cNvCxnSpPr>
          <p:nvPr/>
        </p:nvCxnSpPr>
        <p:spPr>
          <a:xfrm flipV="1">
            <a:off x="920676" y="2348880"/>
            <a:ext cx="554980" cy="14445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  <a:endCxn id="7" idx="1"/>
          </p:cNvCxnSpPr>
          <p:nvPr/>
        </p:nvCxnSpPr>
        <p:spPr>
          <a:xfrm>
            <a:off x="920676" y="3793384"/>
            <a:ext cx="554980" cy="136380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3237694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정보 입력</a:t>
            </a:r>
            <a:endParaRPr lang="ko-KR" altLang="en-US" sz="14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999825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유효성검사</a:t>
            </a:r>
            <a:endParaRPr lang="ko-KR" altLang="en-US" sz="1400" b="1" dirty="0"/>
          </a:p>
        </p:txBody>
      </p:sp>
      <p:cxnSp>
        <p:nvCxnSpPr>
          <p:cNvPr id="29" name="직선 화살표 연결선 28"/>
          <p:cNvCxnSpPr>
            <a:stCxn id="27" idx="3"/>
            <a:endCxn id="28" idx="1"/>
          </p:cNvCxnSpPr>
          <p:nvPr/>
        </p:nvCxnSpPr>
        <p:spPr>
          <a:xfrm>
            <a:off x="4533838" y="2348880"/>
            <a:ext cx="46598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7" idx="1"/>
          </p:cNvCxnSpPr>
          <p:nvPr/>
        </p:nvCxnSpPr>
        <p:spPr>
          <a:xfrm>
            <a:off x="2771800" y="2348880"/>
            <a:ext cx="46589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761956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가입 완료</a:t>
            </a:r>
            <a:endParaRPr lang="ko-KR" altLang="en-US" sz="1400" b="1" dirty="0"/>
          </a:p>
        </p:txBody>
      </p:sp>
      <p:cxnSp>
        <p:nvCxnSpPr>
          <p:cNvPr id="35" name="직선 화살표 연결선 34"/>
          <p:cNvCxnSpPr>
            <a:stCxn id="28" idx="3"/>
            <a:endCxn id="34" idx="1"/>
          </p:cNvCxnSpPr>
          <p:nvPr/>
        </p:nvCxnSpPr>
        <p:spPr>
          <a:xfrm>
            <a:off x="6295969" y="2348880"/>
            <a:ext cx="46598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비 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75656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회원가입</a:t>
            </a:r>
            <a:endParaRPr lang="ko-KR" altLang="en-US" sz="1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486916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cxnSp>
        <p:nvCxnSpPr>
          <p:cNvPr id="8" name="꺾인 연결선 7"/>
          <p:cNvCxnSpPr>
            <a:stCxn id="4" idx="6"/>
            <a:endCxn id="5" idx="1"/>
          </p:cNvCxnSpPr>
          <p:nvPr/>
        </p:nvCxnSpPr>
        <p:spPr>
          <a:xfrm flipV="1">
            <a:off x="920676" y="2348880"/>
            <a:ext cx="554980" cy="14445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  <a:endCxn id="7" idx="1"/>
          </p:cNvCxnSpPr>
          <p:nvPr/>
        </p:nvCxnSpPr>
        <p:spPr>
          <a:xfrm>
            <a:off x="920676" y="3793384"/>
            <a:ext cx="554980" cy="136380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stCxn id="7" idx="3"/>
            <a:endCxn id="23" idx="1"/>
          </p:cNvCxnSpPr>
          <p:nvPr/>
        </p:nvCxnSpPr>
        <p:spPr>
          <a:xfrm flipV="1">
            <a:off x="2771800" y="1952836"/>
            <a:ext cx="792088" cy="32043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stCxn id="7" idx="3"/>
            <a:endCxn id="27" idx="1"/>
          </p:cNvCxnSpPr>
          <p:nvPr/>
        </p:nvCxnSpPr>
        <p:spPr>
          <a:xfrm flipV="1">
            <a:off x="2771800" y="3753036"/>
            <a:ext cx="792088" cy="14041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stCxn id="7" idx="3"/>
            <a:endCxn id="24" idx="1"/>
          </p:cNvCxnSpPr>
          <p:nvPr/>
        </p:nvCxnSpPr>
        <p:spPr>
          <a:xfrm flipV="1">
            <a:off x="2771800" y="4653136"/>
            <a:ext cx="792088" cy="5040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7" idx="3"/>
            <a:endCxn id="31" idx="1"/>
          </p:cNvCxnSpPr>
          <p:nvPr/>
        </p:nvCxnSpPr>
        <p:spPr>
          <a:xfrm flipV="1">
            <a:off x="2771800" y="2852936"/>
            <a:ext cx="792088" cy="23042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stCxn id="7" idx="3"/>
            <a:endCxn id="46" idx="1"/>
          </p:cNvCxnSpPr>
          <p:nvPr/>
        </p:nvCxnSpPr>
        <p:spPr>
          <a:xfrm>
            <a:off x="2771800" y="5157192"/>
            <a:ext cx="792088" cy="3960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모서리가 둥근 직사각형 94"/>
          <p:cNvSpPr/>
          <p:nvPr/>
        </p:nvSpPr>
        <p:spPr>
          <a:xfrm>
            <a:off x="5580112" y="7647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이름</a:t>
            </a:r>
            <a:endParaRPr lang="ko-KR" altLang="en-US" sz="1400" b="1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5580112" y="1662423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지역</a:t>
            </a:r>
            <a:endParaRPr lang="ko-KR" altLang="en-US" sz="1400" b="1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5580112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이용 후기</a:t>
            </a:r>
            <a:endParaRPr lang="ko-KR" altLang="en-US" sz="1400" b="1" dirty="0"/>
          </a:p>
        </p:txBody>
      </p:sp>
      <p:cxnSp>
        <p:nvCxnSpPr>
          <p:cNvPr id="99" name="꺾인 연결선 98"/>
          <p:cNvCxnSpPr>
            <a:endCxn id="95" idx="1"/>
          </p:cNvCxnSpPr>
          <p:nvPr/>
        </p:nvCxnSpPr>
        <p:spPr>
          <a:xfrm flipV="1">
            <a:off x="4860032" y="1052736"/>
            <a:ext cx="720080" cy="9001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endCxn id="96" idx="1"/>
          </p:cNvCxnSpPr>
          <p:nvPr/>
        </p:nvCxnSpPr>
        <p:spPr>
          <a:xfrm flipV="1">
            <a:off x="4860032" y="1950455"/>
            <a:ext cx="720080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endCxn id="97" idx="1"/>
          </p:cNvCxnSpPr>
          <p:nvPr/>
        </p:nvCxnSpPr>
        <p:spPr>
          <a:xfrm>
            <a:off x="4860032" y="1952836"/>
            <a:ext cx="720080" cy="9001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비 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75656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회원가입</a:t>
            </a:r>
            <a:endParaRPr lang="ko-KR" altLang="en-US" sz="1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486916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cxnSp>
        <p:nvCxnSpPr>
          <p:cNvPr id="8" name="꺾인 연결선 7"/>
          <p:cNvCxnSpPr>
            <a:stCxn id="4" idx="6"/>
            <a:endCxn id="5" idx="1"/>
          </p:cNvCxnSpPr>
          <p:nvPr/>
        </p:nvCxnSpPr>
        <p:spPr>
          <a:xfrm flipV="1">
            <a:off x="920676" y="2348880"/>
            <a:ext cx="554980" cy="14445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  <a:endCxn id="7" idx="1"/>
          </p:cNvCxnSpPr>
          <p:nvPr/>
        </p:nvCxnSpPr>
        <p:spPr>
          <a:xfrm>
            <a:off x="920676" y="3793384"/>
            <a:ext cx="554980" cy="136380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stCxn id="7" idx="3"/>
            <a:endCxn id="23" idx="1"/>
          </p:cNvCxnSpPr>
          <p:nvPr/>
        </p:nvCxnSpPr>
        <p:spPr>
          <a:xfrm flipV="1">
            <a:off x="2771800" y="1952836"/>
            <a:ext cx="792088" cy="32043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stCxn id="7" idx="3"/>
            <a:endCxn id="27" idx="1"/>
          </p:cNvCxnSpPr>
          <p:nvPr/>
        </p:nvCxnSpPr>
        <p:spPr>
          <a:xfrm flipV="1">
            <a:off x="2771800" y="3753036"/>
            <a:ext cx="792088" cy="14041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stCxn id="7" idx="3"/>
            <a:endCxn id="24" idx="1"/>
          </p:cNvCxnSpPr>
          <p:nvPr/>
        </p:nvCxnSpPr>
        <p:spPr>
          <a:xfrm flipV="1">
            <a:off x="2771800" y="4653136"/>
            <a:ext cx="792088" cy="5040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7" idx="3"/>
            <a:endCxn id="31" idx="1"/>
          </p:cNvCxnSpPr>
          <p:nvPr/>
        </p:nvCxnSpPr>
        <p:spPr>
          <a:xfrm flipV="1">
            <a:off x="2771800" y="2852936"/>
            <a:ext cx="792088" cy="23042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80112" y="2565697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인사말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stCxn id="7" idx="3"/>
            <a:endCxn id="46" idx="1"/>
          </p:cNvCxnSpPr>
          <p:nvPr/>
        </p:nvCxnSpPr>
        <p:spPr>
          <a:xfrm>
            <a:off x="2771800" y="5157192"/>
            <a:ext cx="792088" cy="3960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5580112" y="3465293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오시는 길</a:t>
            </a:r>
            <a:endParaRPr lang="ko-KR" altLang="en-US" sz="1400" b="1" dirty="0"/>
          </a:p>
        </p:txBody>
      </p:sp>
      <p:cxnSp>
        <p:nvCxnSpPr>
          <p:cNvPr id="50" name="꺾인 연결선 49"/>
          <p:cNvCxnSpPr>
            <a:stCxn id="31" idx="3"/>
            <a:endCxn id="49" idx="1"/>
          </p:cNvCxnSpPr>
          <p:nvPr/>
        </p:nvCxnSpPr>
        <p:spPr>
          <a:xfrm>
            <a:off x="4860032" y="2852936"/>
            <a:ext cx="720080" cy="79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31" idx="3"/>
            <a:endCxn id="42" idx="1"/>
          </p:cNvCxnSpPr>
          <p:nvPr/>
        </p:nvCxnSpPr>
        <p:spPr>
          <a:xfrm>
            <a:off x="4860032" y="2852936"/>
            <a:ext cx="720080" cy="9003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비 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75656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회원가입</a:t>
            </a:r>
            <a:endParaRPr lang="ko-KR" altLang="en-US" sz="1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486916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cxnSp>
        <p:nvCxnSpPr>
          <p:cNvPr id="8" name="꺾인 연결선 7"/>
          <p:cNvCxnSpPr>
            <a:stCxn id="4" idx="6"/>
            <a:endCxn id="5" idx="1"/>
          </p:cNvCxnSpPr>
          <p:nvPr/>
        </p:nvCxnSpPr>
        <p:spPr>
          <a:xfrm flipV="1">
            <a:off x="920676" y="2348880"/>
            <a:ext cx="554980" cy="14445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  <a:endCxn id="7" idx="1"/>
          </p:cNvCxnSpPr>
          <p:nvPr/>
        </p:nvCxnSpPr>
        <p:spPr>
          <a:xfrm>
            <a:off x="920676" y="3793384"/>
            <a:ext cx="554980" cy="136380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stCxn id="7" idx="3"/>
            <a:endCxn id="23" idx="1"/>
          </p:cNvCxnSpPr>
          <p:nvPr/>
        </p:nvCxnSpPr>
        <p:spPr>
          <a:xfrm flipV="1">
            <a:off x="2771800" y="1952836"/>
            <a:ext cx="792088" cy="32043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stCxn id="7" idx="3"/>
            <a:endCxn id="27" idx="1"/>
          </p:cNvCxnSpPr>
          <p:nvPr/>
        </p:nvCxnSpPr>
        <p:spPr>
          <a:xfrm flipV="1">
            <a:off x="2771800" y="3753036"/>
            <a:ext cx="792088" cy="14041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stCxn id="7" idx="3"/>
            <a:endCxn id="24" idx="1"/>
          </p:cNvCxnSpPr>
          <p:nvPr/>
        </p:nvCxnSpPr>
        <p:spPr>
          <a:xfrm flipV="1">
            <a:off x="2771800" y="4653136"/>
            <a:ext cx="792088" cy="5040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7" idx="3"/>
            <a:endCxn id="31" idx="1"/>
          </p:cNvCxnSpPr>
          <p:nvPr/>
        </p:nvCxnSpPr>
        <p:spPr>
          <a:xfrm flipV="1">
            <a:off x="2771800" y="2852936"/>
            <a:ext cx="792088" cy="23042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80112" y="2565697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소개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stCxn id="7" idx="3"/>
            <a:endCxn id="46" idx="1"/>
          </p:cNvCxnSpPr>
          <p:nvPr/>
        </p:nvCxnSpPr>
        <p:spPr>
          <a:xfrm>
            <a:off x="2771800" y="5157192"/>
            <a:ext cx="792088" cy="3960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5580112" y="3465293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오시는 길</a:t>
            </a:r>
            <a:endParaRPr lang="ko-KR" altLang="en-US" sz="1400" b="1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5580112" y="436568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문의 하기 </a:t>
            </a:r>
            <a:endParaRPr lang="ko-KR" altLang="en-US" sz="140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580112" y="5264915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예약</a:t>
            </a:r>
            <a:endParaRPr lang="ko-KR" altLang="en-US" sz="1400" b="1" dirty="0"/>
          </a:p>
        </p:txBody>
      </p:sp>
      <p:cxnSp>
        <p:nvCxnSpPr>
          <p:cNvPr id="50" name="꺾인 연결선 49"/>
          <p:cNvCxnSpPr>
            <a:stCxn id="27" idx="3"/>
            <a:endCxn id="49" idx="1"/>
          </p:cNvCxnSpPr>
          <p:nvPr/>
        </p:nvCxnSpPr>
        <p:spPr>
          <a:xfrm flipV="1">
            <a:off x="4860032" y="2853729"/>
            <a:ext cx="720080" cy="89930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27" idx="3"/>
            <a:endCxn id="42" idx="1"/>
          </p:cNvCxnSpPr>
          <p:nvPr/>
        </p:nvCxnSpPr>
        <p:spPr>
          <a:xfrm>
            <a:off x="4860032" y="3753036"/>
            <a:ext cx="720080" cy="2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27" idx="3"/>
            <a:endCxn id="43" idx="1"/>
          </p:cNvCxnSpPr>
          <p:nvPr/>
        </p:nvCxnSpPr>
        <p:spPr>
          <a:xfrm>
            <a:off x="4860032" y="3753036"/>
            <a:ext cx="720080" cy="9006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27" idx="3"/>
            <a:endCxn id="44" idx="1"/>
          </p:cNvCxnSpPr>
          <p:nvPr/>
        </p:nvCxnSpPr>
        <p:spPr>
          <a:xfrm>
            <a:off x="4860032" y="3753036"/>
            <a:ext cx="720080" cy="179991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596336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로그인 요청</a:t>
            </a:r>
            <a:endParaRPr lang="ko-KR" altLang="en-US" sz="1400" b="1" dirty="0"/>
          </a:p>
        </p:txBody>
      </p:sp>
      <p:cxnSp>
        <p:nvCxnSpPr>
          <p:cNvPr id="33" name="직선 화살표 연결선 32"/>
          <p:cNvCxnSpPr>
            <a:stCxn id="43" idx="3"/>
            <a:endCxn id="30" idx="1"/>
          </p:cNvCxnSpPr>
          <p:nvPr/>
        </p:nvCxnSpPr>
        <p:spPr>
          <a:xfrm flipV="1">
            <a:off x="6876256" y="4653136"/>
            <a:ext cx="720080" cy="5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44" idx="3"/>
            <a:endCxn id="30" idx="1"/>
          </p:cNvCxnSpPr>
          <p:nvPr/>
        </p:nvCxnSpPr>
        <p:spPr>
          <a:xfrm flipV="1">
            <a:off x="6876256" y="4653136"/>
            <a:ext cx="720080" cy="89981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비 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75656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회원가입</a:t>
            </a:r>
            <a:endParaRPr lang="ko-KR" altLang="en-US" sz="1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486916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cxnSp>
        <p:nvCxnSpPr>
          <p:cNvPr id="8" name="꺾인 연결선 7"/>
          <p:cNvCxnSpPr>
            <a:stCxn id="4" idx="6"/>
            <a:endCxn id="5" idx="1"/>
          </p:cNvCxnSpPr>
          <p:nvPr/>
        </p:nvCxnSpPr>
        <p:spPr>
          <a:xfrm flipV="1">
            <a:off x="920676" y="2348880"/>
            <a:ext cx="554980" cy="14445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  <a:endCxn id="7" idx="1"/>
          </p:cNvCxnSpPr>
          <p:nvPr/>
        </p:nvCxnSpPr>
        <p:spPr>
          <a:xfrm>
            <a:off x="920676" y="3793384"/>
            <a:ext cx="554980" cy="136380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stCxn id="7" idx="3"/>
            <a:endCxn id="23" idx="1"/>
          </p:cNvCxnSpPr>
          <p:nvPr/>
        </p:nvCxnSpPr>
        <p:spPr>
          <a:xfrm flipV="1">
            <a:off x="2771800" y="1952836"/>
            <a:ext cx="792088" cy="32043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stCxn id="7" idx="3"/>
            <a:endCxn id="27" idx="1"/>
          </p:cNvCxnSpPr>
          <p:nvPr/>
        </p:nvCxnSpPr>
        <p:spPr>
          <a:xfrm flipV="1">
            <a:off x="2771800" y="3753036"/>
            <a:ext cx="792088" cy="14041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stCxn id="7" idx="3"/>
            <a:endCxn id="24" idx="1"/>
          </p:cNvCxnSpPr>
          <p:nvPr/>
        </p:nvCxnSpPr>
        <p:spPr>
          <a:xfrm flipV="1">
            <a:off x="2771800" y="4653136"/>
            <a:ext cx="792088" cy="5040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7" idx="3"/>
            <a:endCxn id="31" idx="1"/>
          </p:cNvCxnSpPr>
          <p:nvPr/>
        </p:nvCxnSpPr>
        <p:spPr>
          <a:xfrm flipV="1">
            <a:off x="2771800" y="2852936"/>
            <a:ext cx="792088" cy="23042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stCxn id="7" idx="3"/>
            <a:endCxn id="46" idx="1"/>
          </p:cNvCxnSpPr>
          <p:nvPr/>
        </p:nvCxnSpPr>
        <p:spPr>
          <a:xfrm>
            <a:off x="2771800" y="5157192"/>
            <a:ext cx="792088" cy="3960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5580112" y="436568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자유 게시판</a:t>
            </a:r>
            <a:endParaRPr lang="ko-KR" altLang="en-US" sz="1400" b="1" dirty="0"/>
          </a:p>
        </p:txBody>
      </p:sp>
      <p:cxnSp>
        <p:nvCxnSpPr>
          <p:cNvPr id="50" name="꺾인 연결선 49"/>
          <p:cNvCxnSpPr>
            <a:stCxn id="24" idx="3"/>
            <a:endCxn id="43" idx="1"/>
          </p:cNvCxnSpPr>
          <p:nvPr/>
        </p:nvCxnSpPr>
        <p:spPr>
          <a:xfrm>
            <a:off x="4860032" y="4653136"/>
            <a:ext cx="720080" cy="5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3 – 1. User 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비 회원</a:t>
            </a:r>
            <a:r>
              <a:rPr lang="en-US" altLang="ko-KR" sz="4000" dirty="0" smtClean="0"/>
              <a:t>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5496" y="3456710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75656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회원가입</a:t>
            </a:r>
            <a:endParaRPr lang="ko-KR" altLang="en-US" sz="14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486916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메인 페이지</a:t>
            </a:r>
            <a:endParaRPr lang="ko-KR" altLang="en-US" sz="1400" b="1" dirty="0"/>
          </a:p>
        </p:txBody>
      </p:sp>
      <p:cxnSp>
        <p:nvCxnSpPr>
          <p:cNvPr id="8" name="꺾인 연결선 7"/>
          <p:cNvCxnSpPr>
            <a:stCxn id="4" idx="6"/>
            <a:endCxn id="5" idx="1"/>
          </p:cNvCxnSpPr>
          <p:nvPr/>
        </p:nvCxnSpPr>
        <p:spPr>
          <a:xfrm flipV="1">
            <a:off x="920676" y="2348880"/>
            <a:ext cx="554980" cy="14445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4" idx="6"/>
            <a:endCxn id="7" idx="1"/>
          </p:cNvCxnSpPr>
          <p:nvPr/>
        </p:nvCxnSpPr>
        <p:spPr>
          <a:xfrm>
            <a:off x="920676" y="3793384"/>
            <a:ext cx="554980" cy="136380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563888" y="16648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cxnSp>
        <p:nvCxnSpPr>
          <p:cNvPr id="39" name="꺾인 연결선 38"/>
          <p:cNvCxnSpPr>
            <a:stCxn id="7" idx="3"/>
            <a:endCxn id="23" idx="1"/>
          </p:cNvCxnSpPr>
          <p:nvPr/>
        </p:nvCxnSpPr>
        <p:spPr>
          <a:xfrm flipV="1">
            <a:off x="2771800" y="1952836"/>
            <a:ext cx="792088" cy="32043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563888" y="25649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회사 소개</a:t>
            </a:r>
            <a:endParaRPr lang="ko-KR" altLang="en-US" sz="14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63888" y="34650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펜션</a:t>
            </a:r>
            <a:r>
              <a:rPr lang="ko-KR" altLang="en-US" sz="1400" b="1" dirty="0" smtClean="0"/>
              <a:t> 보기</a:t>
            </a:r>
            <a:endParaRPr lang="ko-KR" altLang="en-US" sz="1400" b="1" dirty="0"/>
          </a:p>
        </p:txBody>
      </p:sp>
      <p:cxnSp>
        <p:nvCxnSpPr>
          <p:cNvPr id="37" name="꺾인 연결선 36"/>
          <p:cNvCxnSpPr>
            <a:stCxn id="7" idx="3"/>
            <a:endCxn id="27" idx="1"/>
          </p:cNvCxnSpPr>
          <p:nvPr/>
        </p:nvCxnSpPr>
        <p:spPr>
          <a:xfrm flipV="1">
            <a:off x="2771800" y="3753036"/>
            <a:ext cx="792088" cy="14041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563888" y="43651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커뮤니티</a:t>
            </a:r>
            <a:endParaRPr lang="ko-KR" altLang="en-US" sz="1400" b="1" dirty="0"/>
          </a:p>
        </p:txBody>
      </p:sp>
      <p:cxnSp>
        <p:nvCxnSpPr>
          <p:cNvPr id="29" name="꺾인 연결선 28"/>
          <p:cNvCxnSpPr>
            <a:stCxn id="7" idx="3"/>
            <a:endCxn id="24" idx="1"/>
          </p:cNvCxnSpPr>
          <p:nvPr/>
        </p:nvCxnSpPr>
        <p:spPr>
          <a:xfrm flipV="1">
            <a:off x="2771800" y="4653136"/>
            <a:ext cx="792088" cy="5040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7" idx="3"/>
            <a:endCxn id="31" idx="1"/>
          </p:cNvCxnSpPr>
          <p:nvPr/>
        </p:nvCxnSpPr>
        <p:spPr>
          <a:xfrm flipV="1">
            <a:off x="2771800" y="2852936"/>
            <a:ext cx="792088" cy="23042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3563888" y="526520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고객 센터</a:t>
            </a:r>
            <a:endParaRPr lang="ko-KR" altLang="en-US" sz="1400" b="1" dirty="0"/>
          </a:p>
        </p:txBody>
      </p:sp>
      <p:cxnSp>
        <p:nvCxnSpPr>
          <p:cNvPr id="62" name="꺾인 연결선 61"/>
          <p:cNvCxnSpPr>
            <a:stCxn id="7" idx="3"/>
            <a:endCxn id="46" idx="1"/>
          </p:cNvCxnSpPr>
          <p:nvPr/>
        </p:nvCxnSpPr>
        <p:spPr>
          <a:xfrm>
            <a:off x="2771800" y="5157192"/>
            <a:ext cx="792088" cy="3960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5580112" y="3465293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각종 문의</a:t>
            </a:r>
            <a:endParaRPr lang="ko-KR" altLang="en-US" sz="1400" b="1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5580112" y="436568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공지 사항</a:t>
            </a:r>
            <a:endParaRPr lang="ko-KR" altLang="en-US" sz="140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580112" y="5264915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Q &amp; A</a:t>
            </a:r>
            <a:endParaRPr lang="ko-KR" altLang="en-US" sz="1400" b="1" dirty="0"/>
          </a:p>
        </p:txBody>
      </p:sp>
      <p:cxnSp>
        <p:nvCxnSpPr>
          <p:cNvPr id="50" name="꺾인 연결선 49"/>
          <p:cNvCxnSpPr>
            <a:stCxn id="46" idx="3"/>
            <a:endCxn id="42" idx="1"/>
          </p:cNvCxnSpPr>
          <p:nvPr/>
        </p:nvCxnSpPr>
        <p:spPr>
          <a:xfrm flipV="1">
            <a:off x="4860032" y="3753325"/>
            <a:ext cx="720080" cy="179991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46" idx="3"/>
            <a:endCxn id="43" idx="1"/>
          </p:cNvCxnSpPr>
          <p:nvPr/>
        </p:nvCxnSpPr>
        <p:spPr>
          <a:xfrm flipV="1">
            <a:off x="4860032" y="4653714"/>
            <a:ext cx="720080" cy="89952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6" idx="3"/>
            <a:endCxn id="44" idx="1"/>
          </p:cNvCxnSpPr>
          <p:nvPr/>
        </p:nvCxnSpPr>
        <p:spPr>
          <a:xfrm flipV="1">
            <a:off x="4860032" y="5552947"/>
            <a:ext cx="720080" cy="2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alpha val="0"/>
          </a:schemeClr>
        </a:solidFill>
        <a:ln w="50800">
          <a:solidFill>
            <a:srgbClr val="C00000"/>
          </a:solidFill>
        </a:ln>
      </a:spPr>
      <a:bodyPr rtlCol="0" anchor="ctr"/>
      <a:lstStyle>
        <a:defPPr algn="ctr">
          <a:defRPr b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solidFill>
            <a:srgbClr val="C00000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14000</TotalTime>
  <Words>8661</Words>
  <Application>Microsoft Office PowerPoint</Application>
  <PresentationFormat>화면 슬라이드 쇼(4:3)</PresentationFormat>
  <Paragraphs>3157</Paragraphs>
  <Slides>274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274</vt:i4>
      </vt:variant>
    </vt:vector>
  </HeadingPairs>
  <TitlesOfParts>
    <vt:vector size="275" baseType="lpstr">
      <vt:lpstr>Office 테마</vt:lpstr>
      <vt:lpstr>Pention Of Legend</vt:lpstr>
      <vt:lpstr>목차</vt:lpstr>
      <vt:lpstr>1. 기획</vt:lpstr>
      <vt:lpstr>1 – 1. 개요</vt:lpstr>
      <vt:lpstr>1 – 2. 마인드맵</vt:lpstr>
      <vt:lpstr>1-3. 요구사항 – Intro</vt:lpstr>
      <vt:lpstr>1-3. 요구사항 – 메인 페이지</vt:lpstr>
      <vt:lpstr>1-3. 요구사항 – 메인 페이지</vt:lpstr>
      <vt:lpstr>1-3. 요구사항 – 회원가입(약관)</vt:lpstr>
      <vt:lpstr>1-3. 요구사항 – 회원가입(정보입력)</vt:lpstr>
      <vt:lpstr>1-3. 요구사항 – 회원가입(정보입력)</vt:lpstr>
      <vt:lpstr>1-3. 요구사항 – 로그인</vt:lpstr>
      <vt:lpstr>1-3. 요구사항 – ID 찾기</vt:lpstr>
      <vt:lpstr>1-3. 요구사항 – ID 확인</vt:lpstr>
      <vt:lpstr>1-3. 요구사항 – PW 찾기</vt:lpstr>
      <vt:lpstr>1-3. 요구사항 – PW 확인</vt:lpstr>
      <vt:lpstr>1-3. 요구사항 – 검색</vt:lpstr>
      <vt:lpstr>1-3. 요구사항 – 지역별 펜션</vt:lpstr>
      <vt:lpstr>1-3. 요구사항 – 상세 지역별 </vt:lpstr>
      <vt:lpstr>1-3. 요구사항 – 펜션 상세보기</vt:lpstr>
      <vt:lpstr>1-3. 요구사항 – 펜션 상세보기 ( 문의하기 – 비회원 )</vt:lpstr>
      <vt:lpstr>1-3. 요구사항 – 펜션 상세보기 ( 문의하기 – 비회원 – Detail )</vt:lpstr>
      <vt:lpstr>1-3. 요구사항 – 펜션 상세보기 ( 문의하기 – 회원 )</vt:lpstr>
      <vt:lpstr>1-3. 요구사항 – 펜션 상세보기 ( 문의하기 – 회원 – Detail )</vt:lpstr>
      <vt:lpstr>1-3. 요구사항 – 펜션 상세보기 ( 문의하기 – 회원 - Write )</vt:lpstr>
      <vt:lpstr>1-3. 요구사항 – 펜션 상세보기 ( 문의하기 – 작성자 - Detail )</vt:lpstr>
      <vt:lpstr>1-3. 요구사항 – 펜션 상세보기 ( 문의하기 – 작성자 - Modify )</vt:lpstr>
      <vt:lpstr>1-3. 요구사항 – 펜션 상세보기 ( 문의하기 – 회원 - Reply )</vt:lpstr>
      <vt:lpstr>1-3. 요구사항 – 펜션 상세보기 ( 문의하기 – 관리자 )</vt:lpstr>
      <vt:lpstr>1-3. 요구사항 – 펜션 상세보기 ( 문의하기 – 관리자 - Detail )</vt:lpstr>
      <vt:lpstr>1-3. 요구사항 – 펜션 상세보기 ( 문의하기 – 관리자 - Reply )</vt:lpstr>
      <vt:lpstr>1-3. 요구사항 – 결제</vt:lpstr>
      <vt:lpstr>1-3. 요구사항 – 테마별 펜션</vt:lpstr>
      <vt:lpstr>1-3. 요구사항 – 추천 펜션</vt:lpstr>
      <vt:lpstr>1-3. 요구사항 – 커뮤니티(비회원)</vt:lpstr>
      <vt:lpstr>1-3. 요구사항 – 커뮤니티 ( 비회원 – Detail )</vt:lpstr>
      <vt:lpstr>1-3. 요구사항 – 커뮤니티( 회원 ) </vt:lpstr>
      <vt:lpstr>1-3. 요구사항 – 커뮤니티 ( 회원 – Detail )</vt:lpstr>
      <vt:lpstr>1-3. 요구사항 – 커뮤니티 ( 회원 – Write )</vt:lpstr>
      <vt:lpstr>1-3. 요구사항 – 커뮤니티 ( 회원 – Reply )</vt:lpstr>
      <vt:lpstr>1-3. 요구사항 – 커뮤니티 ( 작성자 – Detail )</vt:lpstr>
      <vt:lpstr>1-3. 요구사항 – 커뮤니티 ( 작성자 – Modify )</vt:lpstr>
      <vt:lpstr>1-3. 요구사항 – 커뮤니티(관리자)</vt:lpstr>
      <vt:lpstr>1-3. 요구사항 – 커뮤니티 ( 관리자 – Detail )</vt:lpstr>
      <vt:lpstr>1-3. 요구사항 – 커뮤니티 ( 관리자 – Reply )</vt:lpstr>
      <vt:lpstr>1-3. 요구사항 – 고객센터</vt:lpstr>
      <vt:lpstr>1-3. 요구사항 – 고객센터(회사소개)</vt:lpstr>
      <vt:lpstr>1-3. 요구사항 – 고객센터(각종문의)</vt:lpstr>
      <vt:lpstr>1-3. 요구사항 – 고객센터 ( 공지사항 – 비회원, 일반회원 )</vt:lpstr>
      <vt:lpstr>1-3. 요구사항 – 고객센터 ( 공지사항 – 비회원, 일반회원 – Detail )</vt:lpstr>
      <vt:lpstr>1-3. 요구사항 – 고객센터 ( 공지사항 – 관리자 )</vt:lpstr>
      <vt:lpstr>1-3. 요구사항 – 고객센터 ( 공지사항 – 관리자 – Detail )</vt:lpstr>
      <vt:lpstr>1-3. 요구사항 – 고객센터 ( 공지사항 – 관리자 – Modify )</vt:lpstr>
      <vt:lpstr>1-3. 요구사항 – 고객센터 ( 공지사항 – 관리자 - Write )</vt:lpstr>
      <vt:lpstr>1-3. 요구사항 – 고객센터 ( Q&amp;A - 비회원 )</vt:lpstr>
      <vt:lpstr>1-3. 요구사항 – 고객센터 ( Q&amp;A – 비회원 - Detail )</vt:lpstr>
      <vt:lpstr>1-3. 요구사항 – 고객센터 ( Q&amp;A - 회원 )</vt:lpstr>
      <vt:lpstr>1-3. 요구사항 – 고객센터 ( Q&amp;A – 회원 - Detail )</vt:lpstr>
      <vt:lpstr>1-3. 요구사항 – 고객센터 ( Q&amp;A – 작성자 - Detail )</vt:lpstr>
      <vt:lpstr>1-3. 요구사항 – 고객센터 ( Q&amp;A – 작성자 - Modify )</vt:lpstr>
      <vt:lpstr>1-3. 요구사항 – 고객센터 ( Q&amp;A – 회원 – Write )</vt:lpstr>
      <vt:lpstr>1-3. 요구사항 – 고객센터 ( Q&amp;A – 회원 - Reply )</vt:lpstr>
      <vt:lpstr>1-3. 요구사항 – 고객센터 ( Q&amp;A - 관리자 )</vt:lpstr>
      <vt:lpstr>1-3. 요구사항 – 고객센터 ( Q&amp;A – 관리자 - Detail )</vt:lpstr>
      <vt:lpstr>1-3. 요구사항 – 고객센터 ( Q&amp;A – 관리자 - Reply )</vt:lpstr>
      <vt:lpstr>1-3. 요구사항 – 마이페이지(회원)</vt:lpstr>
      <vt:lpstr>1-3. 요구사항 – 마이페이지 ( 회원 – 예약 및 결제내역 )</vt:lpstr>
      <vt:lpstr>1-3. 요구사항 – 마이페이지 ( 회원 – 환불 )</vt:lpstr>
      <vt:lpstr>1-3. 요구사항 – 마이페이지 ( 회원 – 정보 수정 )</vt:lpstr>
      <vt:lpstr>1-3. 요구사항 – 마이페이지 ( 회원 - 탈퇴 )</vt:lpstr>
      <vt:lpstr>1-3. 요구사항 – 마이페이지 ( 회원 – 가맹 신청 )</vt:lpstr>
      <vt:lpstr>1-3. 요구사항 – 마이페이지(사업자)</vt:lpstr>
      <vt:lpstr>1-3. 요구사항 – 마이페이지 ( 사업자 - 예약 및 결제내역 )</vt:lpstr>
      <vt:lpstr>1-3. 요구사항 – 마이페이지 ( 회원 - 환불 )</vt:lpstr>
      <vt:lpstr>1-3. 요구사항 – 마이페이지 ( 사업자 - 적립금 )</vt:lpstr>
      <vt:lpstr>1-3. 요구사항 – 마이페이지 ( 사업자 – 펜션 관리 - 1 )</vt:lpstr>
      <vt:lpstr>1-3. 요구사항 – 마이페이지 ( 사업자 – 펜션 관리 – 펜션 등록)</vt:lpstr>
      <vt:lpstr>1-3. 요구사항 – 마이페이지 ( 사업자 – 펜션 관리 - 2 )</vt:lpstr>
      <vt:lpstr>1-3. 요구사항 – 마이페이지 ( 사업자 – 펜션 관리 – 펜션 수정 )</vt:lpstr>
      <vt:lpstr>1-3. 요구사항 – 마이페이지 ( 사업자 – 펜션 관리 – 객실 등록)</vt:lpstr>
      <vt:lpstr>1-3. 요구사항 – 마이페이지 ( 사업자 – 추천펜션 신청 )</vt:lpstr>
      <vt:lpstr>1-3. 요구사항 – 마이페이지(관리자)</vt:lpstr>
      <vt:lpstr>1-3. 요구사항 – 마이페이지 ( 관리자 – 펜션관리 )</vt:lpstr>
      <vt:lpstr>1-3. 요구사항 – 마이페이지 ( 관리자 – 추천 펜션 관리 )</vt:lpstr>
      <vt:lpstr>1-3. 요구사항 – 마이페이지 ( 관리자 – 회원관리 )</vt:lpstr>
      <vt:lpstr>1-3. 요구사항 – 마이페이지 ( 관리자 – 회원관리 )</vt:lpstr>
      <vt:lpstr>1-3. 요구사항 – 마이페이지 ( 관리자 – 매출 관리 )</vt:lpstr>
      <vt:lpstr>2. 개발 </vt:lpstr>
      <vt:lpstr>2 – 1. 개발 정보</vt:lpstr>
      <vt:lpstr>2 – 2. 역할 분담</vt:lpstr>
      <vt:lpstr>2 – 3. 시간 계획</vt:lpstr>
      <vt:lpstr>3. 다이어그램</vt:lpstr>
      <vt:lpstr>3 – 1. User 다이어그램 (비회원)</vt:lpstr>
      <vt:lpstr>3 – 1. User 다이어그램 (비회원)</vt:lpstr>
      <vt:lpstr>3 – 1. User 다이어그램 (비 회원)</vt:lpstr>
      <vt:lpstr>3 – 1. User 다이어그램 (비 회원)</vt:lpstr>
      <vt:lpstr>3 – 1. User 다이어그램 (비 회원)</vt:lpstr>
      <vt:lpstr>3 – 1. User 다이어그램 (비 회원)</vt:lpstr>
      <vt:lpstr>3 – 1. User 다이어그램 (비 회원)</vt:lpstr>
      <vt:lpstr>3 – 1. User 다이어그램 (일반 회원)</vt:lpstr>
      <vt:lpstr>3 – 1. User 다이어그램 (일반 회원)</vt:lpstr>
      <vt:lpstr>3 – 1. User 다이어그램 (일반 회원)</vt:lpstr>
      <vt:lpstr>3 – 1. User 다이어그램 (일반회원)</vt:lpstr>
      <vt:lpstr>3 – 1. User 다이어그램 (일반회원)</vt:lpstr>
      <vt:lpstr>3 – 1. User 다이어그램 (일반회원)</vt:lpstr>
      <vt:lpstr>3 – 1. User 다이어그램 (일반 회원)</vt:lpstr>
      <vt:lpstr>3 – 1. User 다이어그램 (일반회원)</vt:lpstr>
      <vt:lpstr>3 – 1. User 다이어그램 (사업자)</vt:lpstr>
      <vt:lpstr>3 – 1. User 다이어그램 (관리자)</vt:lpstr>
      <vt:lpstr>3 – 1. User 다이어그램 (관리자)</vt:lpstr>
      <vt:lpstr>3 – 1. User 다이어그램 (관리자)</vt:lpstr>
      <vt:lpstr>3 – 1. User 다이어그램 (관리자)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3-3. Class 다이어그램</vt:lpstr>
      <vt:lpstr>3-3. Class 다이어그램 (Bean)</vt:lpstr>
      <vt:lpstr>3 - 4. Data-Base 다이어그램 ( MENU ) </vt:lpstr>
      <vt:lpstr>3 - 4. Data-Base 다이어그램 ( PAY ) </vt:lpstr>
      <vt:lpstr>3 - 4. Data-Base 다이어그램 ( TOPSERCH ) </vt:lpstr>
      <vt:lpstr>3 - 4. Data-Base 다이어그램 ( MEMBER ) </vt:lpstr>
      <vt:lpstr>3 - 4. Data-Base 다이어그램 ( PENTION ) </vt:lpstr>
      <vt:lpstr>3 - 4. Data-Base 다이어그램 ( RETURNPAY ) </vt:lpstr>
      <vt:lpstr>3 - 4. Data-Base 다이어그램 ( ROOM ) </vt:lpstr>
      <vt:lpstr>3 - 4. Data-Base 다이어그램 ( YEYAK ) </vt:lpstr>
      <vt:lpstr>3 - 4. Data-Base 다이어그램 ( NOTICEBOARD ) </vt:lpstr>
      <vt:lpstr>3 - 4. Data-Base 다이어그램 ( FREEBOARD ) </vt:lpstr>
      <vt:lpstr>3 - 4. Data-Base 다이어그램 ( DETAILBOARD ) 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parisyu</dc:creator>
  <cp:lastModifiedBy>lss</cp:lastModifiedBy>
  <cp:revision>651</cp:revision>
  <dcterms:created xsi:type="dcterms:W3CDTF">2014-09-04T17:58:07Z</dcterms:created>
  <dcterms:modified xsi:type="dcterms:W3CDTF">2014-10-10T19:31:40Z</dcterms:modified>
</cp:coreProperties>
</file>